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79" r:id="rId4"/>
    <p:sldId id="280" r:id="rId5"/>
    <p:sldId id="282" r:id="rId6"/>
    <p:sldId id="281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0" r:id="rId25"/>
    <p:sldId id="302" r:id="rId26"/>
    <p:sldId id="303" r:id="rId27"/>
    <p:sldId id="304" r:id="rId28"/>
    <p:sldId id="305" r:id="rId29"/>
    <p:sldId id="306" r:id="rId30"/>
    <p:sldId id="277" r:id="rId31"/>
    <p:sldId id="307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7DDE-3A6F-497F-A7EC-2C2CE024C209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77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479104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englishkids.britishcouncil.org/word-games/ti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69bcdfc9-0405-48c9-b5e4-5cb8704f014c/assets/audio/24_tia_day.mp3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69bcdfc9-0405-48c9-b5e4-5cb8704f014c/assets/audio/25_ms_walker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298537617/daily-routine-flash-card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9bcdfc9-0405-48c9-b5e4-5cb8704f014c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9bcdfc9-0405-48c9-b5e4-5cb8704f014c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69bcdfc9-0405-48c9-b5e4-5cb8704f014c/assets/audio/23_time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902" y="306704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What’s</a:t>
            </a:r>
            <a:r>
              <a:rPr lang="hr-HR" sz="6600" dirty="0"/>
              <a:t> </a:t>
            </a:r>
            <a:r>
              <a:rPr lang="hr-HR" sz="6600" dirty="0" err="1"/>
              <a:t>the</a:t>
            </a:r>
            <a:r>
              <a:rPr lang="hr-HR" sz="6600" dirty="0"/>
              <a:t>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226459"/>
            <a:ext cx="5885329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2" y="3374112"/>
            <a:ext cx="5672138" cy="2703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6" y="3941119"/>
            <a:ext cx="484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Write</a:t>
            </a:r>
            <a:r>
              <a:rPr lang="hr-HR" sz="2400" b="1" dirty="0"/>
              <a:t>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own</a:t>
            </a:r>
            <a:r>
              <a:rPr lang="hr-HR" sz="2400" b="1" dirty="0"/>
              <a:t> </a:t>
            </a:r>
            <a:r>
              <a:rPr lang="hr-HR" sz="2400" b="1" dirty="0" err="1"/>
              <a:t>sentences</a:t>
            </a:r>
            <a:r>
              <a:rPr lang="hr-HR" sz="2400" b="1" dirty="0"/>
              <a:t> </a:t>
            </a:r>
            <a:r>
              <a:rPr lang="hr-HR" sz="2400" b="1" dirty="0" err="1"/>
              <a:t>using</a:t>
            </a:r>
            <a:r>
              <a:rPr lang="hr-HR" sz="2400" b="1" dirty="0"/>
              <a:t> </a:t>
            </a:r>
            <a:r>
              <a:rPr lang="hr-HR" sz="2400" b="1" dirty="0" err="1"/>
              <a:t>these</a:t>
            </a:r>
            <a:r>
              <a:rPr lang="hr-HR" sz="2400" b="1" dirty="0"/>
              <a:t> </a:t>
            </a:r>
            <a:r>
              <a:rPr lang="hr-HR" sz="2400" b="1" dirty="0" err="1"/>
              <a:t>expressions</a:t>
            </a:r>
            <a:r>
              <a:rPr lang="hr-H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3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4350"/>
            <a:ext cx="92154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  <a:p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practise</a:t>
            </a:r>
            <a:r>
              <a:rPr lang="hr-HR" sz="2800" b="1" dirty="0"/>
              <a:t>!</a:t>
            </a:r>
          </a:p>
          <a:p>
            <a:endParaRPr lang="hr-HR" sz="2800" i="1" dirty="0"/>
          </a:p>
          <a:p>
            <a:endParaRPr lang="hr-HR" sz="2800" i="1" dirty="0"/>
          </a:p>
          <a:p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time? </a:t>
            </a:r>
            <a:r>
              <a:rPr lang="hr-HR" sz="2800" dirty="0" err="1"/>
              <a:t>Click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link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i="1" dirty="0"/>
              <a:t>.</a:t>
            </a:r>
          </a:p>
          <a:p>
            <a:endParaRPr lang="hr-HR" sz="2800" i="1" dirty="0">
              <a:hlinkClick r:id="rId2"/>
            </a:endParaRPr>
          </a:p>
          <a:p>
            <a:r>
              <a:rPr lang="hr-HR" sz="2800" i="1" dirty="0">
                <a:hlinkClick r:id="rId2"/>
              </a:rPr>
              <a:t>https://learningapps.org/view4791042</a:t>
            </a:r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1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6338" cy="684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5025" y="542925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 34.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72" y="1831548"/>
            <a:ext cx="9349865" cy="4083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0538" y="25128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4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0538" y="311876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5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0538" y="364198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6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0538" y="416520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2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538" y="468842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1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0538" y="521164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3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898345"/>
            <a:ext cx="11858625" cy="42738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71725" y="2643188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6986588" y="3328987"/>
            <a:ext cx="514350" cy="414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6986587" y="4814888"/>
            <a:ext cx="485775" cy="380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2371725" y="5610226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2371725" y="4126707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957263"/>
            <a:ext cx="10872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Let’s</a:t>
            </a:r>
            <a:r>
              <a:rPr lang="hr-HR" sz="2600" b="1" dirty="0"/>
              <a:t> </a:t>
            </a:r>
            <a:r>
              <a:rPr lang="hr-HR" sz="2600" b="1" dirty="0" err="1"/>
              <a:t>practise</a:t>
            </a:r>
            <a:r>
              <a:rPr lang="hr-HR" sz="2600" b="1" dirty="0"/>
              <a:t>!</a:t>
            </a:r>
          </a:p>
          <a:p>
            <a:endParaRPr lang="hr-HR" sz="2600" b="1" dirty="0"/>
          </a:p>
          <a:p>
            <a:endParaRPr lang="hr-HR" sz="2600" b="1" dirty="0"/>
          </a:p>
          <a:p>
            <a:pPr algn="ctr"/>
            <a:r>
              <a:rPr lang="hr-HR" sz="2600" dirty="0" err="1"/>
              <a:t>Click</a:t>
            </a:r>
            <a:r>
              <a:rPr lang="hr-HR" sz="2600" dirty="0"/>
              <a:t> 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following</a:t>
            </a:r>
            <a:r>
              <a:rPr lang="hr-HR" sz="2600" dirty="0"/>
              <a:t> link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play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game. </a:t>
            </a:r>
          </a:p>
          <a:p>
            <a:pPr algn="ctr"/>
            <a:endParaRPr lang="hr-HR" dirty="0"/>
          </a:p>
          <a:p>
            <a:pPr algn="ctr"/>
            <a:r>
              <a:rPr lang="hr-HR" sz="2800" dirty="0">
                <a:hlinkClick r:id="rId2"/>
              </a:rPr>
              <a:t>http://learnenglishkids.britishcouncil.org/word-games/time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50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482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848420"/>
            <a:ext cx="10844212" cy="487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5042" y="433315"/>
            <a:ext cx="1025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activities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times</a:t>
            </a:r>
            <a:r>
              <a:rPr lang="hr-HR" sz="2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1365051"/>
            <a:ext cx="9204009" cy="4886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9338" y="2856283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892" y="3317948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4892" y="3779613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9337" y="2434471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4891" y="4261187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4890" y="4675408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4890" y="5184517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9337" y="1970812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8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044" y="5658507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9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9" name="24_tia_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2788" y="4722225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115343" y="2738099"/>
            <a:ext cx="3137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8"/>
              </a:rPr>
              <a:t>https</a:t>
            </a:r>
            <a:r>
              <a:rPr lang="hr-HR" dirty="0">
                <a:hlinkClick r:id="rId8"/>
              </a:rPr>
              <a:t>://</a:t>
            </a:r>
            <a:r>
              <a:rPr lang="hr-HR" dirty="0" err="1">
                <a:hlinkClick r:id="rId8"/>
              </a:rPr>
              <a:t>www.e-sfera.hr</a:t>
            </a:r>
            <a:r>
              <a:rPr lang="hr-HR" dirty="0">
                <a:hlinkClick r:id="rId8"/>
              </a:rPr>
              <a:t>/dodatni-digitalni-</a:t>
            </a:r>
            <a:r>
              <a:rPr lang="hr-HR" dirty="0" err="1">
                <a:hlinkClick r:id="rId8"/>
              </a:rPr>
              <a:t>sadrzaji</a:t>
            </a:r>
            <a:r>
              <a:rPr lang="hr-HR" dirty="0">
                <a:hlinkClick r:id="rId8"/>
              </a:rPr>
              <a:t>/</a:t>
            </a:r>
            <a:r>
              <a:rPr lang="hr-HR" dirty="0" err="1">
                <a:hlinkClick r:id="rId8"/>
              </a:rPr>
              <a:t>69bcdfc9</a:t>
            </a:r>
            <a:r>
              <a:rPr lang="hr-HR" dirty="0">
                <a:hlinkClick r:id="rId8"/>
              </a:rPr>
              <a:t>-0405-</a:t>
            </a:r>
            <a:r>
              <a:rPr lang="hr-HR" dirty="0" err="1">
                <a:hlinkClick r:id="rId8"/>
              </a:rPr>
              <a:t>48c9</a:t>
            </a:r>
            <a:r>
              <a:rPr lang="hr-HR" dirty="0">
                <a:hlinkClick r:id="rId8"/>
              </a:rPr>
              <a:t>-</a:t>
            </a:r>
            <a:r>
              <a:rPr lang="hr-HR" dirty="0" err="1">
                <a:hlinkClick r:id="rId8"/>
              </a:rPr>
              <a:t>b5e4-5cb8704f014c</a:t>
            </a:r>
            <a:r>
              <a:rPr lang="hr-HR" dirty="0">
                <a:hlinkClick r:id="rId8"/>
              </a:rPr>
              <a:t>/</a:t>
            </a:r>
            <a:r>
              <a:rPr lang="hr-HR" dirty="0" err="1">
                <a:hlinkClick r:id="rId8"/>
              </a:rPr>
              <a:t>assets</a:t>
            </a:r>
            <a:r>
              <a:rPr lang="hr-HR" dirty="0">
                <a:hlinkClick r:id="rId8"/>
              </a:rPr>
              <a:t>/audio/</a:t>
            </a:r>
            <a:r>
              <a:rPr lang="hr-HR" dirty="0" err="1">
                <a:hlinkClick r:id="rId8"/>
              </a:rPr>
              <a:t>24_tia_day.mp3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68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3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7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366713"/>
            <a:ext cx="3805239" cy="4851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6851" y="506223"/>
            <a:ext cx="615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Is</a:t>
            </a:r>
            <a:r>
              <a:rPr lang="hr-HR" sz="2400" b="1" dirty="0"/>
              <a:t>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day</a:t>
            </a:r>
            <a:r>
              <a:rPr lang="hr-HR" sz="2400" b="1" dirty="0"/>
              <a:t> </a:t>
            </a:r>
            <a:r>
              <a:rPr lang="hr-HR" sz="2400" b="1" dirty="0" err="1"/>
              <a:t>similar</a:t>
            </a:r>
            <a:r>
              <a:rPr lang="hr-HR" sz="2400" b="1" dirty="0"/>
              <a:t> to </a:t>
            </a:r>
            <a:r>
              <a:rPr lang="hr-HR" sz="2400" b="1" dirty="0" err="1"/>
              <a:t>Tia’s</a:t>
            </a:r>
            <a:r>
              <a:rPr lang="hr-HR" sz="2400" b="1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6851" y="1504026"/>
            <a:ext cx="615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What’s</a:t>
            </a:r>
            <a:r>
              <a:rPr lang="hr-HR" sz="2400" b="1" dirty="0"/>
              <a:t> </a:t>
            </a:r>
            <a:r>
              <a:rPr lang="hr-HR" sz="2400" b="1" dirty="0" err="1"/>
              <a:t>different</a:t>
            </a:r>
            <a:r>
              <a:rPr lang="hr-HR" sz="2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6855" y="2514600"/>
            <a:ext cx="615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What’s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same?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6852" y="3541871"/>
            <a:ext cx="615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Do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have</a:t>
            </a:r>
            <a:r>
              <a:rPr lang="hr-HR" sz="2400" b="1" dirty="0"/>
              <a:t> </a:t>
            </a:r>
            <a:r>
              <a:rPr lang="hr-HR" sz="2400" b="1" dirty="0" err="1"/>
              <a:t>difficult</a:t>
            </a:r>
            <a:r>
              <a:rPr lang="hr-HR" sz="2400" b="1" dirty="0"/>
              <a:t> </a:t>
            </a:r>
            <a:r>
              <a:rPr lang="hr-HR" sz="2400" b="1" dirty="0" err="1"/>
              <a:t>subject</a:t>
            </a:r>
            <a:r>
              <a:rPr lang="hr-HR" sz="2400" b="1" dirty="0"/>
              <a:t> </a:t>
            </a:r>
            <a:r>
              <a:rPr lang="hr-HR" sz="2400" b="1" dirty="0" err="1"/>
              <a:t>before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break?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9883" y="4979551"/>
            <a:ext cx="605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Do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think</a:t>
            </a:r>
            <a:r>
              <a:rPr lang="hr-HR" sz="2400" b="1" dirty="0"/>
              <a:t> </a:t>
            </a:r>
            <a:r>
              <a:rPr lang="hr-HR" sz="2400" b="1" dirty="0" err="1"/>
              <a:t>that’s</a:t>
            </a:r>
            <a:r>
              <a:rPr lang="hr-HR" sz="2400" b="1" dirty="0"/>
              <a:t> a </a:t>
            </a:r>
            <a:r>
              <a:rPr lang="hr-HR" sz="2400" b="1" dirty="0" err="1"/>
              <a:t>good</a:t>
            </a:r>
            <a:r>
              <a:rPr lang="hr-HR" sz="2400" b="1" dirty="0"/>
              <a:t> </a:t>
            </a:r>
            <a:r>
              <a:rPr lang="hr-HR" sz="2400" b="1" dirty="0" err="1"/>
              <a:t>idea</a:t>
            </a:r>
            <a:r>
              <a:rPr lang="hr-HR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1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813" y="942975"/>
            <a:ext cx="102298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Describe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typical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 to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friend</a:t>
            </a:r>
            <a:r>
              <a:rPr lang="hr-HR" sz="2600" dirty="0"/>
              <a:t>. </a:t>
            </a:r>
          </a:p>
          <a:p>
            <a:r>
              <a:rPr lang="hr-HR" sz="2600" dirty="0"/>
              <a:t>He/</a:t>
            </a:r>
            <a:r>
              <a:rPr lang="hr-HR" sz="2600" dirty="0" err="1"/>
              <a:t>She</a:t>
            </a:r>
            <a:r>
              <a:rPr lang="hr-HR" sz="2600" dirty="0"/>
              <a:t> </a:t>
            </a:r>
            <a:r>
              <a:rPr lang="hr-HR" sz="2600" dirty="0" err="1"/>
              <a:t>listens</a:t>
            </a:r>
            <a:r>
              <a:rPr lang="hr-HR" sz="2600" dirty="0"/>
              <a:t> to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writes</a:t>
            </a:r>
            <a:r>
              <a:rPr lang="hr-HR" sz="2600" dirty="0"/>
              <a:t> </a:t>
            </a:r>
            <a:r>
              <a:rPr lang="hr-HR" sz="2600" dirty="0" err="1"/>
              <a:t>down</a:t>
            </a:r>
            <a:r>
              <a:rPr lang="hr-HR" sz="2600" dirty="0"/>
              <a:t> notes.</a:t>
            </a:r>
          </a:p>
          <a:p>
            <a:r>
              <a:rPr lang="hr-HR" sz="2600" dirty="0" err="1"/>
              <a:t>After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, he/</a:t>
            </a:r>
            <a:r>
              <a:rPr lang="hr-HR" sz="2600" dirty="0" err="1"/>
              <a:t>she</a:t>
            </a:r>
            <a:r>
              <a:rPr lang="hr-HR" sz="2600" dirty="0"/>
              <a:t> </a:t>
            </a:r>
            <a:r>
              <a:rPr lang="hr-HR" sz="2600" dirty="0" err="1"/>
              <a:t>uses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notes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describes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.</a:t>
            </a:r>
          </a:p>
          <a:p>
            <a:endParaRPr lang="hr-HR" sz="2600" dirty="0"/>
          </a:p>
          <a:p>
            <a:endParaRPr lang="hr-HR" sz="2600" i="1" dirty="0"/>
          </a:p>
          <a:p>
            <a:r>
              <a:rPr lang="hr-HR" sz="2600" i="1" dirty="0">
                <a:solidFill>
                  <a:srgbClr val="FF0000"/>
                </a:solidFill>
              </a:rPr>
              <a:t>VAŽNO: Kad opisujemo dan druge osobe u glagolskom vremenu </a:t>
            </a:r>
            <a:r>
              <a:rPr lang="hr-HR" sz="2600" i="1" dirty="0" err="1">
                <a:solidFill>
                  <a:srgbClr val="FF0000"/>
                </a:solidFill>
              </a:rPr>
              <a:t>Present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Simple</a:t>
            </a:r>
            <a:r>
              <a:rPr lang="hr-HR" sz="2600" i="1" dirty="0">
                <a:solidFill>
                  <a:srgbClr val="FF0000"/>
                </a:solidFill>
              </a:rPr>
              <a:t> u 3. </a:t>
            </a:r>
            <a:r>
              <a:rPr lang="hr-HR" sz="2600" i="1" dirty="0" err="1">
                <a:solidFill>
                  <a:srgbClr val="FF0000"/>
                </a:solidFill>
              </a:rPr>
              <a:t>l.jd</a:t>
            </a:r>
            <a:r>
              <a:rPr lang="hr-HR" sz="2600" i="1" dirty="0">
                <a:solidFill>
                  <a:srgbClr val="FF0000"/>
                </a:solidFill>
              </a:rPr>
              <a:t> ( kad koristimo izraze He, </a:t>
            </a:r>
            <a:r>
              <a:rPr lang="hr-HR" sz="2600" i="1" dirty="0" err="1">
                <a:solidFill>
                  <a:srgbClr val="FF0000"/>
                </a:solidFill>
              </a:rPr>
              <a:t>She</a:t>
            </a:r>
            <a:r>
              <a:rPr lang="hr-HR" sz="2600" i="1" dirty="0">
                <a:solidFill>
                  <a:srgbClr val="FF0000"/>
                </a:solidFill>
              </a:rPr>
              <a:t> ili </a:t>
            </a:r>
            <a:r>
              <a:rPr lang="hr-HR" sz="2600" i="1" dirty="0" err="1">
                <a:solidFill>
                  <a:srgbClr val="FF0000"/>
                </a:solidFill>
              </a:rPr>
              <a:t>It</a:t>
            </a:r>
            <a:r>
              <a:rPr lang="hr-HR" sz="2600" i="1" dirty="0">
                <a:solidFill>
                  <a:srgbClr val="FF0000"/>
                </a:solidFill>
              </a:rPr>
              <a:t>) moramo na glagol dodati nastavak </a:t>
            </a:r>
            <a:r>
              <a:rPr lang="hr-HR" sz="2600" i="1" dirty="0">
                <a:solidFill>
                  <a:srgbClr val="FF0000"/>
                </a:solidFill>
                <a:highlight>
                  <a:srgbClr val="FFFF00"/>
                </a:highlight>
              </a:rPr>
              <a:t>–s</a:t>
            </a:r>
            <a:r>
              <a:rPr lang="hr-HR" sz="2600" i="1" dirty="0">
                <a:solidFill>
                  <a:srgbClr val="FF0000"/>
                </a:solidFill>
              </a:rPr>
              <a:t> ili </a:t>
            </a:r>
            <a:r>
              <a:rPr lang="hr-HR" sz="2600" i="1" dirty="0">
                <a:solidFill>
                  <a:srgbClr val="FF0000"/>
                </a:solidFill>
                <a:highlight>
                  <a:srgbClr val="FFFF00"/>
                </a:highlight>
              </a:rPr>
              <a:t>–</a:t>
            </a:r>
            <a:r>
              <a:rPr lang="hr-HR" sz="2600" i="1" dirty="0" err="1">
                <a:solidFill>
                  <a:srgbClr val="FF0000"/>
                </a:solidFill>
                <a:highlight>
                  <a:srgbClr val="FFFF00"/>
                </a:highlight>
              </a:rPr>
              <a:t>es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2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3325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4397"/>
            <a:ext cx="7243763" cy="5783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643510"/>
            <a:ext cx="46434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/>
              <a:t>Who </a:t>
            </a:r>
            <a:r>
              <a:rPr lang="hr-HR" sz="2500" b="1" dirty="0" err="1"/>
              <a:t>is</a:t>
            </a:r>
            <a:r>
              <a:rPr lang="hr-HR" sz="2500" b="1" dirty="0"/>
              <a:t> </a:t>
            </a:r>
            <a:r>
              <a:rPr lang="hr-HR" sz="2500" b="1" dirty="0" err="1"/>
              <a:t>this</a:t>
            </a:r>
            <a:r>
              <a:rPr lang="hr-HR" sz="25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1729807"/>
            <a:ext cx="46434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err="1"/>
              <a:t>What</a:t>
            </a:r>
            <a:r>
              <a:rPr lang="hr-HR" sz="2500" b="1" dirty="0"/>
              <a:t> do </a:t>
            </a:r>
            <a:r>
              <a:rPr lang="hr-HR" sz="2500" b="1" dirty="0" err="1"/>
              <a:t>you</a:t>
            </a:r>
            <a:r>
              <a:rPr lang="hr-HR" sz="2500" b="1" dirty="0"/>
              <a:t> </a:t>
            </a:r>
            <a:r>
              <a:rPr lang="hr-HR" sz="2500" b="1" dirty="0" err="1"/>
              <a:t>think</a:t>
            </a:r>
            <a:r>
              <a:rPr lang="hr-HR" sz="2500" b="1" dirty="0"/>
              <a:t> </a:t>
            </a:r>
            <a:r>
              <a:rPr lang="hr-HR" sz="2500" b="1" dirty="0" err="1"/>
              <a:t>her</a:t>
            </a:r>
            <a:r>
              <a:rPr lang="hr-HR" sz="2500" b="1" dirty="0"/>
              <a:t> </a:t>
            </a:r>
            <a:r>
              <a:rPr lang="hr-HR" sz="2500" b="1" dirty="0" err="1"/>
              <a:t>day</a:t>
            </a:r>
            <a:r>
              <a:rPr lang="hr-HR" sz="2500" b="1" dirty="0"/>
              <a:t> </a:t>
            </a:r>
            <a:r>
              <a:rPr lang="hr-HR" sz="2500" b="1" dirty="0" err="1"/>
              <a:t>is</a:t>
            </a:r>
            <a:r>
              <a:rPr lang="hr-HR" sz="2500" b="1" dirty="0"/>
              <a:t> </a:t>
            </a:r>
            <a:r>
              <a:rPr lang="hr-HR" sz="2500" b="1" dirty="0" err="1"/>
              <a:t>like</a:t>
            </a:r>
            <a:r>
              <a:rPr lang="hr-HR" sz="2500" b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5503" y="2447564"/>
            <a:ext cx="4643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err="1"/>
              <a:t>What</a:t>
            </a:r>
            <a:r>
              <a:rPr lang="hr-HR" sz="2500" b="1" dirty="0"/>
              <a:t> </a:t>
            </a:r>
            <a:r>
              <a:rPr lang="hr-HR" sz="2500" b="1" dirty="0" err="1"/>
              <a:t>does</a:t>
            </a:r>
            <a:r>
              <a:rPr lang="hr-HR" sz="2500" b="1" dirty="0"/>
              <a:t> </a:t>
            </a:r>
            <a:r>
              <a:rPr lang="hr-HR" sz="2500" b="1" dirty="0" err="1"/>
              <a:t>she</a:t>
            </a:r>
            <a:r>
              <a:rPr lang="hr-HR" sz="2500" b="1" dirty="0"/>
              <a:t> do </a:t>
            </a:r>
            <a:r>
              <a:rPr lang="hr-HR" sz="2500" b="1" dirty="0" err="1"/>
              <a:t>in</a:t>
            </a:r>
            <a:r>
              <a:rPr lang="hr-HR" sz="2500" b="1" dirty="0"/>
              <a:t> </a:t>
            </a:r>
            <a:r>
              <a:rPr lang="hr-HR" sz="2500" b="1" dirty="0" err="1"/>
              <a:t>the</a:t>
            </a:r>
            <a:r>
              <a:rPr lang="hr-HR" sz="2500" b="1" dirty="0"/>
              <a:t> </a:t>
            </a:r>
            <a:r>
              <a:rPr lang="hr-HR" sz="2500" b="1" dirty="0" err="1"/>
              <a:t>morning</a:t>
            </a:r>
            <a:r>
              <a:rPr lang="hr-HR" sz="2500" b="1" dirty="0"/>
              <a:t> / </a:t>
            </a:r>
            <a:r>
              <a:rPr lang="hr-HR" sz="2500" b="1" dirty="0" err="1"/>
              <a:t>afternoon</a:t>
            </a:r>
            <a:r>
              <a:rPr lang="hr-HR" sz="2500" b="1" dirty="0"/>
              <a:t> / </a:t>
            </a:r>
            <a:r>
              <a:rPr lang="hr-HR" sz="2500" b="1" dirty="0" err="1"/>
              <a:t>evening</a:t>
            </a:r>
            <a:r>
              <a:rPr lang="hr-HR" sz="25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8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7" y="0"/>
            <a:ext cx="5520036" cy="6804341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15137" y="985838"/>
            <a:ext cx="494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Listen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circle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correct</a:t>
            </a:r>
            <a:r>
              <a:rPr lang="hr-HR" sz="2400" b="1" dirty="0"/>
              <a:t>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43875" y="4643438"/>
            <a:ext cx="3100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err="1">
                <a:hlinkClick r:id="rId5"/>
              </a:rPr>
              <a:t>www.e-sfera.hr</a:t>
            </a:r>
            <a:r>
              <a:rPr lang="hr-HR" dirty="0">
                <a:hlinkClick r:id="rId5"/>
              </a:rPr>
              <a:t>/dodatni-digitalni-</a:t>
            </a:r>
            <a:r>
              <a:rPr lang="hr-HR" dirty="0" err="1">
                <a:hlinkClick r:id="rId5"/>
              </a:rPr>
              <a:t>sadrzaji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69bcdfc9</a:t>
            </a:r>
            <a:r>
              <a:rPr lang="hr-HR" dirty="0">
                <a:hlinkClick r:id="rId5"/>
              </a:rPr>
              <a:t>-0405-</a:t>
            </a:r>
            <a:r>
              <a:rPr lang="hr-HR" dirty="0" err="1">
                <a:hlinkClick r:id="rId5"/>
              </a:rPr>
              <a:t>48c9</a:t>
            </a:r>
            <a:r>
              <a:rPr lang="hr-HR" dirty="0">
                <a:hlinkClick r:id="rId5"/>
              </a:rPr>
              <a:t>-</a:t>
            </a:r>
            <a:r>
              <a:rPr lang="hr-HR" dirty="0" err="1">
                <a:hlinkClick r:id="rId5"/>
              </a:rPr>
              <a:t>b5e4-5cb8704f014c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assets</a:t>
            </a:r>
            <a:r>
              <a:rPr lang="hr-HR" dirty="0">
                <a:hlinkClick r:id="rId5"/>
              </a:rPr>
              <a:t>/audio/</a:t>
            </a:r>
            <a:r>
              <a:rPr lang="hr-HR" dirty="0" err="1">
                <a:hlinkClick r:id="rId5"/>
              </a:rPr>
              <a:t>25_ms_walker.mp3</a:t>
            </a:r>
            <a:r>
              <a:rPr lang="hr-HR" dirty="0"/>
              <a:t> </a:t>
            </a:r>
          </a:p>
        </p:txBody>
      </p:sp>
      <p:pic>
        <p:nvPicPr>
          <p:cNvPr id="7" name="25_ms_wal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2825" y="5067300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28964" y="342900"/>
            <a:ext cx="400050" cy="38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2495553" y="1401336"/>
            <a:ext cx="833436" cy="38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4567239" y="2738438"/>
            <a:ext cx="1476374" cy="38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338137" y="3111658"/>
            <a:ext cx="1662113" cy="38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971550" y="3402170"/>
            <a:ext cx="542925" cy="38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3755233" y="3787933"/>
            <a:ext cx="2473820" cy="36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642938" y="4078445"/>
            <a:ext cx="657224" cy="4102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2314575" y="6123602"/>
            <a:ext cx="1266678" cy="548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1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1512" y="1713549"/>
            <a:ext cx="10301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 dirty="0" err="1"/>
              <a:t>When</a:t>
            </a:r>
            <a:r>
              <a:rPr lang="hr-HR" sz="2600" b="1" dirty="0"/>
              <a:t> </a:t>
            </a:r>
            <a:r>
              <a:rPr lang="hr-HR" sz="2600" b="1" dirty="0" err="1"/>
              <a:t>does</a:t>
            </a:r>
            <a:r>
              <a:rPr lang="hr-HR" sz="2600" b="1" dirty="0"/>
              <a:t> </a:t>
            </a:r>
            <a:r>
              <a:rPr lang="hr-HR" sz="2600" b="1" dirty="0" err="1"/>
              <a:t>school</a:t>
            </a:r>
            <a:r>
              <a:rPr lang="hr-HR" sz="2600" b="1" dirty="0"/>
              <a:t> start?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b="1" dirty="0" err="1"/>
              <a:t>When</a:t>
            </a:r>
            <a:r>
              <a:rPr lang="hr-HR" sz="2600" b="1" dirty="0"/>
              <a:t> do </a:t>
            </a:r>
            <a:r>
              <a:rPr lang="hr-HR" sz="2600" b="1" dirty="0" err="1"/>
              <a:t>you</a:t>
            </a:r>
            <a:r>
              <a:rPr lang="hr-HR" sz="2600" b="1" dirty="0"/>
              <a:t> </a:t>
            </a:r>
            <a:r>
              <a:rPr lang="hr-HR" sz="2600" b="1" dirty="0" err="1"/>
              <a:t>usually</a:t>
            </a:r>
            <a:r>
              <a:rPr lang="hr-HR" sz="2600" b="1" dirty="0"/>
              <a:t> </a:t>
            </a:r>
            <a:r>
              <a:rPr lang="hr-HR" sz="2600" b="1" dirty="0" err="1"/>
              <a:t>go</a:t>
            </a:r>
            <a:r>
              <a:rPr lang="hr-HR" sz="2600" b="1" dirty="0"/>
              <a:t> home?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that</a:t>
            </a:r>
            <a:r>
              <a:rPr lang="hr-HR" sz="2600" b="1" dirty="0"/>
              <a:t> </a:t>
            </a:r>
            <a:r>
              <a:rPr lang="hr-HR" sz="2600" b="1" dirty="0" err="1"/>
              <a:t>too</a:t>
            </a:r>
            <a:r>
              <a:rPr lang="hr-HR" sz="2600" b="1" dirty="0"/>
              <a:t> </a:t>
            </a:r>
            <a:r>
              <a:rPr lang="hr-HR" sz="2600" b="1" dirty="0" err="1"/>
              <a:t>long</a:t>
            </a:r>
            <a:r>
              <a:rPr lang="hr-HR" sz="2600" b="1" dirty="0"/>
              <a:t> </a:t>
            </a:r>
            <a:r>
              <a:rPr lang="hr-HR" sz="2600" b="1" dirty="0" err="1"/>
              <a:t>or</a:t>
            </a:r>
            <a:r>
              <a:rPr lang="hr-HR" sz="2600" b="1" dirty="0"/>
              <a:t> </a:t>
            </a:r>
            <a:r>
              <a:rPr lang="hr-HR" sz="2600" b="1" dirty="0" err="1"/>
              <a:t>too</a:t>
            </a:r>
            <a:r>
              <a:rPr lang="hr-HR" sz="2600" b="1" dirty="0"/>
              <a:t> short?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b="1" dirty="0"/>
              <a:t>Do </a:t>
            </a:r>
            <a:r>
              <a:rPr lang="hr-HR" sz="2600" b="1" dirty="0" err="1"/>
              <a:t>you</a:t>
            </a:r>
            <a:r>
              <a:rPr lang="hr-HR" sz="2600" b="1" dirty="0"/>
              <a:t> </a:t>
            </a:r>
            <a:r>
              <a:rPr lang="hr-HR" sz="2600" b="1" dirty="0" err="1"/>
              <a:t>like</a:t>
            </a:r>
            <a:r>
              <a:rPr lang="hr-HR" sz="2600" b="1" dirty="0"/>
              <a:t> </a:t>
            </a:r>
            <a:r>
              <a:rPr lang="hr-HR" sz="2600" b="1" dirty="0" err="1"/>
              <a:t>being</a:t>
            </a:r>
            <a:r>
              <a:rPr lang="hr-HR" sz="2600" b="1" dirty="0"/>
              <a:t> at </a:t>
            </a:r>
            <a:r>
              <a:rPr lang="hr-HR" sz="2600" b="1" dirty="0" err="1"/>
              <a:t>school</a:t>
            </a:r>
            <a:r>
              <a:rPr lang="hr-HR" sz="2600" b="1" dirty="0"/>
              <a:t>? </a:t>
            </a:r>
            <a:r>
              <a:rPr lang="hr-HR" sz="2600" b="1" dirty="0" err="1"/>
              <a:t>Why</a:t>
            </a:r>
            <a:r>
              <a:rPr lang="hr-HR" sz="2600" b="1" dirty="0"/>
              <a:t>?</a:t>
            </a:r>
          </a:p>
          <a:p>
            <a:pPr algn="ctr"/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9363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289" y="1421429"/>
            <a:ext cx="3400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i="1" dirty="0"/>
          </a:p>
          <a:p>
            <a:pPr>
              <a:lnSpc>
                <a:spcPct val="150000"/>
              </a:lnSpc>
            </a:pPr>
            <a:r>
              <a:rPr lang="hr-HR" sz="2400" dirty="0"/>
              <a:t>a </a:t>
            </a:r>
            <a:r>
              <a:rPr lang="hr-HR" sz="2400" dirty="0" err="1"/>
              <a:t>sleepyhead</a:t>
            </a:r>
            <a:r>
              <a:rPr lang="hr-HR" sz="2400" dirty="0"/>
              <a:t> = 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shower</a:t>
            </a:r>
            <a:r>
              <a:rPr lang="hr-HR" sz="24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get</a:t>
            </a:r>
            <a:r>
              <a:rPr lang="hr-HR" sz="2400" dirty="0"/>
              <a:t> </a:t>
            </a:r>
            <a:r>
              <a:rPr lang="hr-HR" sz="2400" dirty="0" err="1"/>
              <a:t>dressed</a:t>
            </a:r>
            <a:r>
              <a:rPr lang="hr-HR" sz="24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subway</a:t>
            </a:r>
            <a:r>
              <a:rPr lang="hr-HR" sz="24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get</a:t>
            </a:r>
            <a:r>
              <a:rPr lang="hr-HR" sz="2400" dirty="0"/>
              <a:t> home =</a:t>
            </a:r>
          </a:p>
          <a:p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05312" y="1881392"/>
            <a:ext cx="184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spavalica</a:t>
            </a:r>
            <a:endParaRPr lang="hr-HR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395" y="2443252"/>
            <a:ext cx="184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tuširati se</a:t>
            </a:r>
            <a:endParaRPr lang="hr-HR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1475" y="2991089"/>
            <a:ext cx="184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odjenuti se</a:t>
            </a:r>
            <a:endParaRPr lang="hr-HR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0501" y="3552949"/>
            <a:ext cx="274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podzemna željeznica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7346" y="3974366"/>
            <a:ext cx="212558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i="1" dirty="0">
                <a:solidFill>
                  <a:srgbClr val="0070C0"/>
                </a:solidFill>
              </a:rPr>
              <a:t>doći doma, kući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39" y="604454"/>
            <a:ext cx="830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939" y="457200"/>
            <a:ext cx="8843961" cy="43576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9" y="1682481"/>
            <a:ext cx="6562725" cy="2523214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2889" y="829924"/>
            <a:ext cx="622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Read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b="1" dirty="0"/>
              <a:t> </a:t>
            </a:r>
            <a:r>
              <a:rPr lang="hr-HR" sz="2400" b="1" dirty="0" err="1"/>
              <a:t>again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answer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questions</a:t>
            </a:r>
            <a:r>
              <a:rPr lang="hr-HR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1834" y="1060756"/>
            <a:ext cx="511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first</a:t>
            </a:r>
            <a:r>
              <a:rPr lang="hr-HR" sz="2400" dirty="0"/>
              <a:t> </a:t>
            </a:r>
            <a:r>
              <a:rPr lang="hr-HR" sz="2400" dirty="0" err="1"/>
              <a:t>thing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morning</a:t>
            </a:r>
            <a:r>
              <a:rPr lang="hr-HR" sz="24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1837" y="2482423"/>
            <a:ext cx="511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for </a:t>
            </a:r>
            <a:r>
              <a:rPr lang="hr-HR" sz="2400" dirty="0" err="1"/>
              <a:t>breakfast</a:t>
            </a:r>
            <a:r>
              <a:rPr lang="hr-HR" sz="2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2239" y="4439447"/>
            <a:ext cx="55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do </a:t>
            </a:r>
            <a:r>
              <a:rPr lang="hr-HR" sz="2400" dirty="0" err="1"/>
              <a:t>after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wakes</a:t>
            </a:r>
            <a:r>
              <a:rPr lang="hr-HR" sz="2400" dirty="0"/>
              <a:t> Tia </a:t>
            </a:r>
            <a:r>
              <a:rPr lang="hr-HR" sz="2400" dirty="0" err="1"/>
              <a:t>up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6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89" y="829924"/>
            <a:ext cx="62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Read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b="1" dirty="0"/>
              <a:t> </a:t>
            </a:r>
            <a:r>
              <a:rPr lang="hr-HR" sz="2400" b="1" dirty="0" err="1"/>
              <a:t>again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answer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questions</a:t>
            </a:r>
            <a:r>
              <a:rPr lang="hr-HR" sz="2400" b="1" dirty="0"/>
              <a:t>.</a:t>
            </a:r>
          </a:p>
          <a:p>
            <a:endParaRPr lang="hr-HR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81834" y="1060756"/>
            <a:ext cx="511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get</a:t>
            </a:r>
            <a:r>
              <a:rPr lang="hr-HR" sz="2400" dirty="0"/>
              <a:t> to </a:t>
            </a:r>
            <a:r>
              <a:rPr lang="hr-HR" sz="2400" dirty="0" err="1"/>
              <a:t>work</a:t>
            </a:r>
            <a:r>
              <a:rPr lang="hr-HR" sz="2400" dirty="0"/>
              <a:t>?</a:t>
            </a:r>
            <a:br>
              <a:rPr lang="hr-HR" sz="2400" dirty="0"/>
            </a:br>
            <a:endParaRPr lang="hr-H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81833" y="2168098"/>
            <a:ext cx="511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subway</a:t>
            </a:r>
            <a:r>
              <a:rPr lang="hr-HR" sz="2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1832" y="3275440"/>
            <a:ext cx="511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</a:t>
            </a:r>
            <a:r>
              <a:rPr lang="hr-HR" sz="2400" dirty="0" err="1"/>
              <a:t>long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 take for </a:t>
            </a:r>
            <a:r>
              <a:rPr lang="hr-HR" sz="2400" dirty="0" err="1"/>
              <a:t>her</a:t>
            </a:r>
            <a:r>
              <a:rPr lang="hr-HR" sz="2400" dirty="0"/>
              <a:t> to </a:t>
            </a:r>
            <a:r>
              <a:rPr lang="hr-HR" sz="2400" dirty="0" err="1"/>
              <a:t>get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work</a:t>
            </a:r>
            <a:r>
              <a:rPr lang="hr-HR" sz="2400" dirty="0"/>
              <a:t> to home?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9" y="1880161"/>
            <a:ext cx="6405562" cy="2035520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34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89" y="829924"/>
            <a:ext cx="622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7504" y="1831091"/>
            <a:ext cx="511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feel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having</a:t>
            </a:r>
            <a:r>
              <a:rPr lang="hr-HR" sz="2400" dirty="0"/>
              <a:t> </a:t>
            </a:r>
            <a:r>
              <a:rPr lang="hr-HR" sz="2400" dirty="0" err="1"/>
              <a:t>dinner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her</a:t>
            </a:r>
            <a:r>
              <a:rPr lang="hr-HR" sz="2400" dirty="0"/>
              <a:t> </a:t>
            </a:r>
            <a:r>
              <a:rPr lang="hr-HR" sz="2400" dirty="0" err="1"/>
              <a:t>family</a:t>
            </a:r>
            <a:r>
              <a:rPr lang="hr-HR" sz="24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7504" y="3313539"/>
            <a:ext cx="511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they</a:t>
            </a:r>
            <a:r>
              <a:rPr lang="hr-HR" sz="2400" dirty="0"/>
              <a:t> do </a:t>
            </a:r>
            <a:r>
              <a:rPr lang="hr-HR" sz="2400" dirty="0" err="1"/>
              <a:t>during</a:t>
            </a:r>
            <a:r>
              <a:rPr lang="hr-HR" sz="2400" dirty="0"/>
              <a:t> </a:t>
            </a:r>
            <a:r>
              <a:rPr lang="hr-HR" sz="2400" dirty="0" err="1"/>
              <a:t>dinner</a:t>
            </a:r>
            <a:r>
              <a:rPr lang="hr-HR" sz="24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9" y="2028825"/>
            <a:ext cx="5402408" cy="3400426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80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0" y="2147823"/>
            <a:ext cx="11742368" cy="264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6013" y="3128963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6013" y="4005113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2013" y="289813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2013" y="377428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3438" y="3312615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2013" y="413161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7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577" y="1146919"/>
            <a:ext cx="162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28713" y="2138362"/>
            <a:ext cx="108585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do </a:t>
            </a:r>
            <a:r>
              <a:rPr lang="hr-HR" sz="2400" dirty="0" err="1"/>
              <a:t>homework</a:t>
            </a:r>
            <a:r>
              <a:rPr lang="hr-HR" sz="24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read</a:t>
            </a:r>
            <a:r>
              <a:rPr lang="hr-HR" sz="2400" dirty="0"/>
              <a:t> a magazine =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talk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phone</a:t>
            </a:r>
            <a:r>
              <a:rPr lang="hr-HR" sz="2400" dirty="0"/>
              <a:t>  =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someone</a:t>
            </a:r>
            <a:r>
              <a:rPr lang="hr-HR" sz="24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0413" y="2281237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pisati zadaću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688" y="2795649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čitati časopis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1625" y="3347442"/>
            <a:ext cx="403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pričati s prijateljima na telefon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0413" y="3914600"/>
            <a:ext cx="535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dopisivati se s nekim (putem </a:t>
            </a:r>
            <a:r>
              <a:rPr lang="hr-HR" sz="2400" i="1" dirty="0" err="1">
                <a:solidFill>
                  <a:srgbClr val="0070C0"/>
                </a:solidFill>
              </a:rPr>
              <a:t>sms</a:t>
            </a:r>
            <a:r>
              <a:rPr lang="hr-HR" sz="2400" i="1" dirty="0">
                <a:solidFill>
                  <a:srgbClr val="0070C0"/>
                </a:solidFill>
              </a:rPr>
              <a:t> poruke)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9351" y="4429012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ići vani</a:t>
            </a:r>
          </a:p>
        </p:txBody>
      </p:sp>
      <p:sp>
        <p:nvSpPr>
          <p:cNvPr id="2" name="Rectangle 1"/>
          <p:cNvSpPr/>
          <p:nvPr/>
        </p:nvSpPr>
        <p:spPr>
          <a:xfrm>
            <a:off x="757238" y="600075"/>
            <a:ext cx="9401175" cy="46863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3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919161"/>
            <a:ext cx="7613631" cy="133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150" y="2571750"/>
            <a:ext cx="10401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/>
              <a:t>Opiši jedan tipičan dan svojih roditelja (mame ili tate) ili nekog drugog starijeg člana obitelji. </a:t>
            </a:r>
          </a:p>
          <a:p>
            <a:r>
              <a:rPr lang="hr-HR" sz="2600" i="1" dirty="0"/>
              <a:t>Opiši dan u šest rečenica: dvije rečenice neka se odnose na jutro, dvije rečenice na popodne i dvije rečenice o večeri. </a:t>
            </a:r>
          </a:p>
          <a:p>
            <a:r>
              <a:rPr lang="hr-HR" sz="2600" i="1" dirty="0"/>
              <a:t>Opis napiši u svoju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9319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6338" cy="684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5025" y="542925"/>
            <a:ext cx="5286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 p 34.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683581"/>
            <a:ext cx="11901487" cy="4879882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71713" y="2428875"/>
            <a:ext cx="417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past 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1713" y="3569531"/>
            <a:ext cx="417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half past </a:t>
            </a:r>
            <a:r>
              <a:rPr lang="hr-HR" sz="2400" dirty="0" err="1">
                <a:solidFill>
                  <a:srgbClr val="FF0000"/>
                </a:solidFill>
              </a:rPr>
              <a:t>seven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8838" y="4710187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twenty-five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minutes</a:t>
            </a:r>
            <a:r>
              <a:rPr lang="hr-HR" sz="2400" dirty="0">
                <a:solidFill>
                  <a:srgbClr val="FF0000"/>
                </a:solidFill>
              </a:rPr>
              <a:t>) past </a:t>
            </a:r>
            <a:r>
              <a:rPr lang="hr-HR" sz="2400" dirty="0" err="1">
                <a:solidFill>
                  <a:srgbClr val="FF0000"/>
                </a:solidFill>
              </a:rPr>
              <a:t>nine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1989" y="2457338"/>
            <a:ext cx="417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seven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o’clock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1989" y="3629877"/>
            <a:ext cx="417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It’s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nine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7" y="1585913"/>
            <a:ext cx="11602002" cy="4486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963" y="5100638"/>
            <a:ext cx="382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she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isn’t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She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arrives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school</a:t>
            </a:r>
            <a:r>
              <a:rPr lang="hr-HR" sz="2400" dirty="0">
                <a:solidFill>
                  <a:srgbClr val="FF0000"/>
                </a:solidFill>
              </a:rPr>
              <a:t> at 8.45 </a:t>
            </a:r>
            <a:r>
              <a:rPr lang="hr-HR" sz="2400" dirty="0" err="1">
                <a:solidFill>
                  <a:srgbClr val="FF0000"/>
                </a:solidFill>
              </a:rPr>
              <a:t>a.m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388" y="5100637"/>
            <a:ext cx="46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gets</a:t>
            </a:r>
            <a:r>
              <a:rPr lang="hr-HR" sz="2400" dirty="0">
                <a:solidFill>
                  <a:srgbClr val="FF0000"/>
                </a:solidFill>
              </a:rPr>
              <a:t> on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bus at 5.45 </a:t>
            </a:r>
            <a:r>
              <a:rPr lang="hr-HR" sz="2400" dirty="0" err="1">
                <a:solidFill>
                  <a:srgbClr val="FF0000"/>
                </a:solidFill>
              </a:rPr>
              <a:t>p.m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5507" y="3272909"/>
            <a:ext cx="7395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err="1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</a:t>
            </a:r>
            <a:r>
              <a:rPr lang="hr-HR" sz="2400" dirty="0" err="1">
                <a:hlinkClick r:id="rId2"/>
              </a:rPr>
              <a:t>quizlet.com</a:t>
            </a:r>
            <a:r>
              <a:rPr lang="hr-HR" sz="2400" dirty="0">
                <a:hlinkClick r:id="rId2"/>
              </a:rPr>
              <a:t>/298537617/</a:t>
            </a:r>
            <a:r>
              <a:rPr lang="hr-HR" sz="2400" dirty="0" err="1">
                <a:hlinkClick r:id="rId2"/>
              </a:rPr>
              <a:t>daily-routine-flash-cards</a:t>
            </a:r>
            <a:r>
              <a:rPr lang="hr-HR" sz="2400" dirty="0">
                <a:hlinkClick r:id="rId2"/>
              </a:rPr>
              <a:t>/</a:t>
            </a:r>
            <a:r>
              <a:rPr lang="hr-HR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5" y="542925"/>
            <a:ext cx="1025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revise</a:t>
            </a:r>
            <a:r>
              <a:rPr lang="hr-HR" sz="2800" b="1" dirty="0"/>
              <a:t>!</a:t>
            </a:r>
          </a:p>
          <a:p>
            <a:endParaRPr lang="hr-HR" sz="2800" dirty="0"/>
          </a:p>
          <a:p>
            <a:r>
              <a:rPr lang="hr-HR" sz="2800" dirty="0" err="1"/>
              <a:t>Revise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new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daily</a:t>
            </a:r>
            <a:r>
              <a:rPr lang="hr-HR" sz="2800" dirty="0"/>
              <a:t> </a:t>
            </a:r>
            <a:r>
              <a:rPr lang="hr-HR" sz="2800" dirty="0" err="1"/>
              <a:t>routine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248922"/>
            <a:ext cx="310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What</a:t>
            </a:r>
            <a:r>
              <a:rPr lang="hr-HR" sz="2800" b="1" dirty="0"/>
              <a:t> time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it</a:t>
            </a:r>
            <a:r>
              <a:rPr lang="hr-HR" sz="2800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9194" y="1399042"/>
            <a:ext cx="50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It’s</a:t>
            </a:r>
            <a:r>
              <a:rPr lang="hr-HR" sz="2800" dirty="0"/>
              <a:t> ten </a:t>
            </a:r>
            <a:r>
              <a:rPr lang="hr-HR" sz="2800" dirty="0" err="1">
                <a:solidFill>
                  <a:schemeClr val="accent6"/>
                </a:solidFill>
              </a:rPr>
              <a:t>o’clock</a:t>
            </a:r>
            <a:r>
              <a:rPr lang="hr-HR" sz="2800" dirty="0">
                <a:solidFill>
                  <a:schemeClr val="accent6"/>
                </a:solidFill>
              </a:rPr>
              <a:t>.</a:t>
            </a:r>
            <a:r>
              <a:rPr lang="hr-HR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9194" y="2143422"/>
            <a:ext cx="50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It’s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/>
                </a:solidFill>
              </a:rPr>
              <a:t>half past </a:t>
            </a:r>
            <a:r>
              <a:rPr lang="hr-HR" sz="2800" dirty="0"/>
              <a:t>ten.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194" y="2951569"/>
            <a:ext cx="50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It’s</a:t>
            </a:r>
            <a:r>
              <a:rPr lang="hr-HR" sz="2800" dirty="0"/>
              <a:t> </a:t>
            </a:r>
            <a:r>
              <a:rPr lang="hr-HR" sz="2800" dirty="0" err="1"/>
              <a:t>four</a:t>
            </a:r>
            <a:r>
              <a:rPr lang="hr-HR" sz="2800" dirty="0"/>
              <a:t> </a:t>
            </a:r>
            <a:r>
              <a:rPr lang="hr-HR" sz="2800" dirty="0" err="1">
                <a:solidFill>
                  <a:schemeClr val="accent6"/>
                </a:solidFill>
              </a:rPr>
              <a:t>o’clock</a:t>
            </a:r>
            <a:r>
              <a:rPr lang="hr-HR" sz="2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9194" y="3775920"/>
            <a:ext cx="50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It’s</a:t>
            </a:r>
            <a:r>
              <a:rPr lang="hr-HR" sz="2800" dirty="0"/>
              <a:t> </a:t>
            </a:r>
            <a:r>
              <a:rPr lang="hr-HR" sz="2800" dirty="0" err="1"/>
              <a:t>seven</a:t>
            </a:r>
            <a:r>
              <a:rPr lang="hr-HR" sz="2800" dirty="0"/>
              <a:t> </a:t>
            </a:r>
            <a:r>
              <a:rPr lang="hr-HR" sz="2800" dirty="0" err="1">
                <a:solidFill>
                  <a:schemeClr val="accent6"/>
                </a:solidFill>
              </a:rPr>
              <a:t>o’clock</a:t>
            </a:r>
            <a:r>
              <a:rPr lang="hr-HR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9194" y="4535457"/>
            <a:ext cx="50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It’s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/>
                </a:solidFill>
              </a:rPr>
              <a:t>half past </a:t>
            </a:r>
            <a:r>
              <a:rPr lang="hr-HR" sz="2800" dirty="0" err="1"/>
              <a:t>eight</a:t>
            </a:r>
            <a:r>
              <a:rPr lang="hr-HR" sz="2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9194" y="5320656"/>
            <a:ext cx="50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It’s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/>
                </a:solidFill>
              </a:rPr>
              <a:t>half past </a:t>
            </a:r>
            <a:r>
              <a:rPr lang="hr-HR" sz="2800" dirty="0" err="1"/>
              <a:t>three</a:t>
            </a:r>
            <a:r>
              <a:rPr lang="hr-HR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3131" y="1505415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3131" y="2179201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5290" y="2951569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4.00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5290" y="3723937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7.00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5290" y="4535457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8.30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5290" y="5320656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3.30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7519" y="2946023"/>
            <a:ext cx="304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r>
              <a:rPr lang="hr-HR" sz="2800" dirty="0"/>
              <a:t>! </a:t>
            </a:r>
            <a:r>
              <a:rPr lang="hr-HR" sz="2800" dirty="0">
                <a:sym typeface="Wingdings" panose="05000000000000000000" pitchFamily="2" charset="2"/>
              </a:rPr>
              <a:t></a:t>
            </a:r>
            <a:r>
              <a:rPr lang="hr-HR" sz="2800" dirty="0"/>
              <a:t> </a:t>
            </a:r>
          </a:p>
          <a:p>
            <a:endParaRPr lang="hr-HR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93131" y="2181261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</a:t>
            </a:r>
            <a:r>
              <a:rPr lang="hr-HR" sz="2800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3131" y="1517903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</a:t>
            </a:r>
            <a:r>
              <a:rPr lang="hr-HR" sz="2800" b="1" dirty="0">
                <a:solidFill>
                  <a:schemeClr val="accent6"/>
                </a:solidFill>
              </a:rPr>
              <a:t>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5290" y="2958511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4.</a:t>
            </a:r>
            <a:r>
              <a:rPr lang="hr-HR" sz="2800" b="1" dirty="0">
                <a:solidFill>
                  <a:schemeClr val="accent6"/>
                </a:solidFill>
              </a:rPr>
              <a:t>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04" y="2118275"/>
            <a:ext cx="3871912" cy="169277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chemeClr val="accent6"/>
                </a:solidFill>
              </a:rPr>
              <a:t>o’clock</a:t>
            </a:r>
            <a:r>
              <a:rPr lang="hr-HR" sz="2600" dirty="0"/>
              <a:t> = puni sat </a:t>
            </a:r>
            <a:br>
              <a:rPr lang="hr-HR" sz="2600" dirty="0"/>
            </a:br>
            <a:endParaRPr lang="hr-HR" sz="2600" dirty="0"/>
          </a:p>
          <a:p>
            <a:r>
              <a:rPr lang="hr-HR" sz="2600" dirty="0">
                <a:solidFill>
                  <a:schemeClr val="accent2"/>
                </a:solidFill>
              </a:rPr>
              <a:t>half</a:t>
            </a:r>
            <a:r>
              <a:rPr lang="hr-HR" sz="2600" dirty="0"/>
              <a:t> past = </a:t>
            </a:r>
            <a:r>
              <a:rPr lang="hr-HR" sz="2600" dirty="0">
                <a:solidFill>
                  <a:schemeClr val="accent2"/>
                </a:solidFill>
              </a:rPr>
              <a:t>30 minuta </a:t>
            </a:r>
            <a:r>
              <a:rPr lang="hr-HR" sz="2600" dirty="0"/>
              <a:t>(10.30, 2.30…)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8146" y="3723937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7.</a:t>
            </a:r>
            <a:r>
              <a:rPr lang="hr-HR" sz="2800" b="1" dirty="0">
                <a:solidFill>
                  <a:schemeClr val="accent6"/>
                </a:solidFill>
              </a:rPr>
              <a:t>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25290" y="4543420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8.</a:t>
            </a:r>
            <a:r>
              <a:rPr lang="hr-HR" sz="2800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25290" y="5320656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3.</a:t>
            </a:r>
            <a:r>
              <a:rPr lang="hr-HR" sz="2800" b="1" dirty="0">
                <a:solidFill>
                  <a:schemeClr val="accent2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487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2" grpId="0"/>
      <p:bldP spid="11" grpId="0"/>
      <p:bldP spid="14" grpId="0"/>
      <p:bldP spid="15" grpId="0"/>
      <p:bldP spid="16" grpId="0"/>
      <p:bldP spid="17" grpId="0"/>
      <p:bldP spid="3" grpId="0"/>
      <p:bldP spid="3" grpId="1"/>
      <p:bldP spid="18" grpId="0"/>
      <p:bldP spid="19" grpId="0"/>
      <p:bldP spid="20" grpId="0"/>
      <p:bldP spid="4" grpId="0" animBg="1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47620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212" y="2460296"/>
            <a:ext cx="974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69bcdfc9</a:t>
            </a:r>
            <a:r>
              <a:rPr lang="hr-HR" sz="2400" dirty="0">
                <a:hlinkClick r:id="rId4"/>
              </a:rPr>
              <a:t>-0405-</a:t>
            </a:r>
            <a:r>
              <a:rPr lang="hr-HR" sz="2400" dirty="0" err="1">
                <a:hlinkClick r:id="rId4"/>
              </a:rPr>
              <a:t>48c9</a:t>
            </a:r>
            <a:r>
              <a:rPr lang="hr-HR" sz="2400" dirty="0">
                <a:hlinkClick r:id="rId4"/>
              </a:rPr>
              <a:t>-</a:t>
            </a:r>
            <a:r>
              <a:rPr lang="hr-HR" sz="2400" dirty="0" err="1">
                <a:hlinkClick r:id="rId4"/>
              </a:rPr>
              <a:t>b5e4-5cb8704f014c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80443" y="1986934"/>
            <a:ext cx="64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SELF</a:t>
            </a:r>
            <a:r>
              <a:rPr lang="hr-HR" sz="3200" b="1" dirty="0"/>
              <a:t> </a:t>
            </a:r>
            <a:r>
              <a:rPr lang="hr-HR" sz="3200" b="1" dirty="0" err="1"/>
              <a:t>CHECK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036196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47620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212" y="2460296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69bcdfc9</a:t>
            </a:r>
            <a:r>
              <a:rPr lang="hr-HR" sz="2400" dirty="0">
                <a:hlinkClick r:id="rId4"/>
              </a:rPr>
              <a:t>-0405-</a:t>
            </a:r>
            <a:r>
              <a:rPr lang="hr-HR" sz="2400" dirty="0" err="1">
                <a:hlinkClick r:id="rId4"/>
              </a:rPr>
              <a:t>48c9</a:t>
            </a:r>
            <a:r>
              <a:rPr lang="hr-HR" sz="2400" dirty="0">
                <a:hlinkClick r:id="rId4"/>
              </a:rPr>
              <a:t>-</a:t>
            </a:r>
            <a:r>
              <a:rPr lang="hr-HR" sz="2400" dirty="0" err="1">
                <a:hlinkClick r:id="rId4"/>
              </a:rPr>
              <a:t>b5e4-5cb8704f014c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  <a:endParaRPr lang="hr-HR" sz="2400" b="1" dirty="0"/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A </a:t>
            </a:r>
            <a:r>
              <a:rPr lang="hr-HR" sz="2400" b="1" dirty="0" err="1"/>
              <a:t>security</a:t>
            </a:r>
            <a:r>
              <a:rPr lang="hr-HR" sz="2400" b="1" dirty="0"/>
              <a:t> </a:t>
            </a:r>
            <a:r>
              <a:rPr lang="hr-HR" sz="2400" b="1" dirty="0" err="1"/>
              <a:t>guard’s</a:t>
            </a:r>
            <a:r>
              <a:rPr lang="hr-HR" sz="2400" b="1" dirty="0"/>
              <a:t> </a:t>
            </a:r>
            <a:r>
              <a:rPr lang="hr-HR" sz="2400" b="1" dirty="0" err="1"/>
              <a:t>day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27212" y="1136321"/>
            <a:ext cx="64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LEARN</a:t>
            </a:r>
            <a:r>
              <a:rPr lang="hr-HR" sz="3200" b="1" dirty="0"/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31895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8" y="343795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		     </a:t>
            </a:r>
            <a:r>
              <a:rPr lang="hr-HR" sz="2800" b="1" dirty="0" err="1"/>
              <a:t>What’s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time?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888" y="1381169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00B0F0"/>
                </a:solidFill>
              </a:rPr>
              <a:t>a </a:t>
            </a:r>
            <a:r>
              <a:rPr lang="hr-HR" sz="2600" dirty="0" err="1">
                <a:solidFill>
                  <a:srgbClr val="00B0F0"/>
                </a:solidFill>
              </a:rPr>
              <a:t>quarter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b="1" dirty="0">
                <a:solidFill>
                  <a:srgbClr val="00B0F0"/>
                </a:solidFill>
              </a:rPr>
              <a:t>past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dirty="0"/>
              <a:t>ten.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7888" y="2094118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00B0F0"/>
                </a:solidFill>
              </a:rPr>
              <a:t>a </a:t>
            </a:r>
            <a:r>
              <a:rPr lang="hr-HR" sz="2600" dirty="0" err="1">
                <a:solidFill>
                  <a:srgbClr val="00B0F0"/>
                </a:solidFill>
              </a:rPr>
              <a:t>quarter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b="1" dirty="0">
                <a:solidFill>
                  <a:srgbClr val="00B0F0"/>
                </a:solidFill>
              </a:rPr>
              <a:t>past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dirty="0" err="1"/>
              <a:t>two</a:t>
            </a:r>
            <a:r>
              <a:rPr lang="hr-HR" sz="2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7888" y="3230671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</a:t>
            </a:r>
            <a:r>
              <a:rPr lang="hr-HR" sz="2600" dirty="0">
                <a:solidFill>
                  <a:schemeClr val="accent2"/>
                </a:solidFill>
              </a:rPr>
              <a:t>half past </a:t>
            </a:r>
            <a:r>
              <a:rPr lang="hr-HR" sz="2600" dirty="0" err="1"/>
              <a:t>six</a:t>
            </a:r>
            <a:r>
              <a:rPr lang="hr-HR" sz="2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7888" y="3875483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one </a:t>
            </a:r>
            <a:r>
              <a:rPr lang="hr-HR" sz="2600" dirty="0" err="1">
                <a:solidFill>
                  <a:schemeClr val="accent6"/>
                </a:solidFill>
              </a:rPr>
              <a:t>o’clock</a:t>
            </a:r>
            <a:r>
              <a:rPr lang="hr-HR" sz="26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7888" y="4520295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00B0F0"/>
                </a:solidFill>
              </a:rPr>
              <a:t>a </a:t>
            </a:r>
            <a:r>
              <a:rPr lang="hr-HR" sz="2600" dirty="0" err="1">
                <a:solidFill>
                  <a:srgbClr val="00B0F0"/>
                </a:solidFill>
              </a:rPr>
              <a:t>quarter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b="1" dirty="0">
                <a:solidFill>
                  <a:srgbClr val="00B0F0"/>
                </a:solidFill>
              </a:rPr>
              <a:t>past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dirty="0" err="1"/>
              <a:t>five</a:t>
            </a:r>
            <a:r>
              <a:rPr lang="hr-HR" sz="26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7888" y="5191387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</a:t>
            </a:r>
            <a:r>
              <a:rPr lang="hr-HR" sz="2600" dirty="0">
                <a:solidFill>
                  <a:schemeClr val="accent2"/>
                </a:solidFill>
              </a:rPr>
              <a:t>half past </a:t>
            </a:r>
            <a:r>
              <a:rPr lang="hr-HR" sz="2600" dirty="0" err="1"/>
              <a:t>nine</a:t>
            </a:r>
            <a:r>
              <a:rPr lang="hr-HR" sz="26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7888" y="5868404"/>
            <a:ext cx="4729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It’s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00B0F0"/>
                </a:solidFill>
              </a:rPr>
              <a:t>a </a:t>
            </a:r>
            <a:r>
              <a:rPr lang="hr-HR" sz="2600" dirty="0" err="1">
                <a:solidFill>
                  <a:srgbClr val="00B0F0"/>
                </a:solidFill>
              </a:rPr>
              <a:t>quarter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b="1" dirty="0">
                <a:solidFill>
                  <a:srgbClr val="00B0F0"/>
                </a:solidFill>
              </a:rPr>
              <a:t>past</a:t>
            </a:r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dirty="0" err="1"/>
              <a:t>eleven</a:t>
            </a:r>
            <a:r>
              <a:rPr lang="hr-HR" sz="26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57551" y="14233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7551" y="209938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2.15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651" y="2920182"/>
            <a:ext cx="304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r>
              <a:rPr lang="hr-HR" sz="2800" dirty="0"/>
              <a:t>! </a:t>
            </a:r>
            <a:r>
              <a:rPr lang="hr-HR" sz="2800" dirty="0">
                <a:sym typeface="Wingdings" panose="05000000000000000000" pitchFamily="2" charset="2"/>
              </a:rPr>
              <a:t></a:t>
            </a:r>
            <a:r>
              <a:rPr lang="hr-HR" sz="2800" dirty="0"/>
              <a:t> </a:t>
            </a:r>
          </a:p>
          <a:p>
            <a:endParaRPr lang="hr-HR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7551" y="31855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6.30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7551" y="389562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1.00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7551" y="455511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5.15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7551" y="521275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9.30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7551" y="586840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11.15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5178" y="288829"/>
            <a:ext cx="4729162" cy="8925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a </a:t>
            </a:r>
            <a:r>
              <a:rPr lang="hr-HR" sz="2600" dirty="0" err="1"/>
              <a:t>quarter</a:t>
            </a:r>
            <a:r>
              <a:rPr lang="hr-HR" sz="2600" dirty="0"/>
              <a:t> = 15 minuta</a:t>
            </a:r>
          </a:p>
          <a:p>
            <a:r>
              <a:rPr lang="hr-HR" sz="2600" dirty="0"/>
              <a:t>a </a:t>
            </a:r>
            <a:r>
              <a:rPr lang="hr-HR" sz="2600" dirty="0" err="1"/>
              <a:t>quarter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00B0F0"/>
                </a:solidFill>
              </a:rPr>
              <a:t>past</a:t>
            </a:r>
            <a:r>
              <a:rPr lang="hr-HR" sz="2600" dirty="0"/>
              <a:t> = 15 minuta </a:t>
            </a:r>
            <a:r>
              <a:rPr lang="hr-HR" sz="2600" dirty="0">
                <a:solidFill>
                  <a:srgbClr val="00B0F0"/>
                </a:solidFill>
              </a:rPr>
              <a:t>nakon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7551" y="14233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</a:t>
            </a:r>
            <a:r>
              <a:rPr lang="hr-HR" sz="2800" b="1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7551" y="209411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2.</a:t>
            </a:r>
            <a:r>
              <a:rPr lang="hr-HR" sz="2800" b="1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7550" y="317897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6.</a:t>
            </a:r>
            <a:r>
              <a:rPr lang="hr-HR" sz="2800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57550" y="390223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1.</a:t>
            </a:r>
            <a:r>
              <a:rPr lang="hr-HR" sz="2800" b="1" dirty="0">
                <a:solidFill>
                  <a:schemeClr val="accent6"/>
                </a:solidFill>
              </a:rPr>
              <a:t>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7550" y="455511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5.</a:t>
            </a:r>
            <a:r>
              <a:rPr lang="hr-HR" sz="2800" b="1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7550" y="521365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9.</a:t>
            </a:r>
            <a:r>
              <a:rPr lang="hr-HR" sz="2800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7550" y="586653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11.</a:t>
            </a:r>
            <a:r>
              <a:rPr lang="hr-HR" sz="2800" b="1" dirty="0">
                <a:solidFill>
                  <a:srgbClr val="00B0F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513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2" grpId="0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164" y="231714"/>
            <a:ext cx="808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		     </a:t>
            </a:r>
            <a:r>
              <a:rPr lang="hr-HR" sz="3200" b="1" dirty="0" err="1"/>
              <a:t>What’s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time?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866" y="1576725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to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eleven</a:t>
            </a:r>
            <a:r>
              <a:rPr lang="hr-HR" sz="2400" dirty="0"/>
              <a:t>. (</a:t>
            </a:r>
            <a:r>
              <a:rPr lang="hr-HR" sz="2400" i="1" dirty="0"/>
              <a:t>Petnaest minuta je do 11 sati.)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14866" y="2267281"/>
            <a:ext cx="682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 </a:t>
            </a:r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to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seven</a:t>
            </a:r>
            <a:r>
              <a:rPr lang="hr-HR" sz="2400" dirty="0"/>
              <a:t>. (</a:t>
            </a:r>
            <a:r>
              <a:rPr lang="hr-HR" sz="2400" i="1" dirty="0"/>
              <a:t>Petnaest minuta je do 7 sati.</a:t>
            </a:r>
            <a:r>
              <a:rPr lang="hr-HR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0589" y="3274461"/>
            <a:ext cx="47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quarter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b="1" dirty="0">
                <a:solidFill>
                  <a:srgbClr val="00B0F0"/>
                </a:solidFill>
              </a:rPr>
              <a:t>past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/>
              <a:t>six</a:t>
            </a:r>
            <a:r>
              <a:rPr lang="hr-HR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0589" y="3946255"/>
            <a:ext cx="47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to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two</a:t>
            </a:r>
            <a:r>
              <a:rPr lang="hr-HR" sz="2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0589" y="4464829"/>
            <a:ext cx="47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accent2"/>
                </a:solidFill>
              </a:rPr>
              <a:t>half past </a:t>
            </a:r>
            <a:r>
              <a:rPr lang="hr-HR" sz="2400" dirty="0" err="1"/>
              <a:t>five</a:t>
            </a:r>
            <a:r>
              <a:rPr lang="hr-HR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0589" y="5042037"/>
            <a:ext cx="47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>
                <a:solidFill>
                  <a:schemeClr val="accent6"/>
                </a:solidFill>
              </a:rPr>
              <a:t>o’clock</a:t>
            </a:r>
            <a:r>
              <a:rPr lang="hr-HR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0589" y="5672522"/>
            <a:ext cx="47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quarter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to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one.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1932" y="3384792"/>
            <a:ext cx="304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r>
              <a:rPr lang="hr-HR" sz="2800" dirty="0"/>
              <a:t>! </a:t>
            </a:r>
            <a:r>
              <a:rPr lang="hr-HR" sz="2800" dirty="0">
                <a:sym typeface="Wingdings" panose="05000000000000000000" pitchFamily="2" charset="2"/>
              </a:rPr>
              <a:t></a:t>
            </a:r>
            <a:r>
              <a:rPr lang="hr-HR" sz="2800" dirty="0"/>
              <a:t> </a:t>
            </a:r>
          </a:p>
          <a:p>
            <a:endParaRPr lang="hr-HR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3991" y="1527790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6145" y="2193724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6.45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2" y="3192830"/>
            <a:ext cx="4729162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a </a:t>
            </a:r>
            <a:r>
              <a:rPr lang="hr-HR" sz="2600" dirty="0" err="1"/>
              <a:t>quarter</a:t>
            </a:r>
            <a:r>
              <a:rPr lang="hr-HR" sz="2600" dirty="0"/>
              <a:t> = 15 minuta</a:t>
            </a:r>
          </a:p>
          <a:p>
            <a:r>
              <a:rPr lang="hr-HR" sz="2600" dirty="0"/>
              <a:t>a </a:t>
            </a:r>
            <a:r>
              <a:rPr lang="hr-HR" sz="2600" dirty="0" err="1"/>
              <a:t>quarter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FF0000"/>
                </a:solidFill>
              </a:rPr>
              <a:t>to</a:t>
            </a:r>
            <a:r>
              <a:rPr lang="hr-HR" sz="2600" dirty="0"/>
              <a:t> = 15 minuta </a:t>
            </a:r>
            <a:r>
              <a:rPr lang="hr-HR" sz="2600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6145" y="3272504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6.15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36145" y="3929834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1.45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6145" y="4494813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5.30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145" y="5059792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2.00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6145" y="5683830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12.45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3991" y="1526464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10.</a:t>
            </a:r>
            <a:r>
              <a:rPr lang="hr-HR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6145" y="2192081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6.</a:t>
            </a:r>
            <a:r>
              <a:rPr lang="hr-HR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6145" y="3266401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6.</a:t>
            </a:r>
            <a:r>
              <a:rPr lang="hr-HR" sz="2800" b="1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6145" y="3923731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1.</a:t>
            </a:r>
            <a:r>
              <a:rPr lang="hr-HR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39716" y="4494813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5.</a:t>
            </a:r>
            <a:r>
              <a:rPr lang="hr-HR" sz="2800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6145" y="5060250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2.</a:t>
            </a:r>
            <a:r>
              <a:rPr lang="hr-HR" sz="2800" b="1" dirty="0">
                <a:solidFill>
                  <a:schemeClr val="accent6"/>
                </a:solidFill>
              </a:rPr>
              <a:t>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6145" y="5678176"/>
            <a:ext cx="1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12.</a:t>
            </a:r>
            <a:r>
              <a:rPr lang="hr-HR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595" y="222952"/>
            <a:ext cx="3979068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a </a:t>
            </a:r>
            <a:r>
              <a:rPr lang="hr-HR" sz="2600" dirty="0" err="1"/>
              <a:t>quarter</a:t>
            </a:r>
            <a:r>
              <a:rPr lang="hr-HR" sz="2600" dirty="0"/>
              <a:t> = 15 minuta</a:t>
            </a:r>
          </a:p>
          <a:p>
            <a:r>
              <a:rPr lang="hr-HR" sz="2600" dirty="0"/>
              <a:t>a </a:t>
            </a:r>
            <a:r>
              <a:rPr lang="hr-HR" sz="2600" dirty="0" err="1"/>
              <a:t>quarter</a:t>
            </a:r>
            <a:r>
              <a:rPr lang="hr-HR" sz="2600" dirty="0"/>
              <a:t> </a:t>
            </a:r>
            <a:r>
              <a:rPr lang="hr-HR" sz="2600" dirty="0">
                <a:solidFill>
                  <a:srgbClr val="FF0000"/>
                </a:solidFill>
              </a:rPr>
              <a:t>to</a:t>
            </a:r>
            <a:r>
              <a:rPr lang="hr-HR" sz="2600" dirty="0"/>
              <a:t> = 15 minuta </a:t>
            </a:r>
            <a:r>
              <a:rPr lang="hr-HR" sz="2600" dirty="0">
                <a:solidFill>
                  <a:srgbClr val="FF0000"/>
                </a:solidFill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5185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482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5" y="2057400"/>
            <a:ext cx="11454136" cy="3214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4823" y="952171"/>
            <a:ext cx="894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. </a:t>
            </a:r>
            <a:br>
              <a:rPr lang="hr-HR" sz="2400" dirty="0"/>
            </a:b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number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line.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5882" y="3743325"/>
            <a:ext cx="58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816" y="3743324"/>
            <a:ext cx="58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8027" y="3738412"/>
            <a:ext cx="58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6617" y="3738412"/>
            <a:ext cx="58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8656" y="3738412"/>
            <a:ext cx="58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84970" y="3738412"/>
            <a:ext cx="57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8" y="1293035"/>
            <a:ext cx="6662738" cy="5072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148" y="240173"/>
            <a:ext cx="11315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time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full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5237" y="1758034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twelve</a:t>
            </a:r>
            <a:r>
              <a:rPr lang="hr-HR" sz="2400" dirty="0"/>
              <a:t> </a:t>
            </a:r>
            <a:r>
              <a:rPr lang="hr-HR" sz="2400" dirty="0" err="1"/>
              <a:t>o’clock</a:t>
            </a:r>
            <a:r>
              <a:rPr lang="hr-HR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5237" y="2383343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a </a:t>
            </a:r>
            <a:r>
              <a:rPr lang="hr-HR" sz="2400" dirty="0" err="1"/>
              <a:t>quarter</a:t>
            </a:r>
            <a:r>
              <a:rPr lang="hr-HR" sz="2400" dirty="0"/>
              <a:t> past </a:t>
            </a:r>
            <a:r>
              <a:rPr lang="hr-HR" sz="2400" dirty="0" err="1"/>
              <a:t>five</a:t>
            </a:r>
            <a:r>
              <a:rPr lang="hr-HR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5236" y="3074527"/>
            <a:ext cx="425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eight</a:t>
            </a:r>
            <a:r>
              <a:rPr lang="hr-HR" sz="2400" dirty="0"/>
              <a:t> </a:t>
            </a:r>
            <a:r>
              <a:rPr lang="hr-HR" sz="2400" dirty="0" err="1"/>
              <a:t>thirty-five</a:t>
            </a:r>
            <a:r>
              <a:rPr lang="hr-HR" sz="2400" dirty="0"/>
              <a:t> (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twenty-five</a:t>
            </a:r>
            <a:r>
              <a:rPr lang="hr-HR" sz="2400" dirty="0"/>
              <a:t> to </a:t>
            </a:r>
            <a:r>
              <a:rPr lang="hr-HR" sz="2400" dirty="0" err="1"/>
              <a:t>nine</a:t>
            </a:r>
            <a:r>
              <a:rPr lang="hr-HR" sz="2400" dirty="0"/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5236" y="4116487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twenty</a:t>
            </a:r>
            <a:r>
              <a:rPr lang="hr-HR" sz="2400" dirty="0"/>
              <a:t> past </a:t>
            </a:r>
            <a:r>
              <a:rPr lang="hr-HR" sz="2400" dirty="0" err="1"/>
              <a:t>six</a:t>
            </a:r>
            <a:r>
              <a:rPr lang="hr-HR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5235" y="4786810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It’s</a:t>
            </a:r>
            <a:r>
              <a:rPr lang="hr-HR" sz="2400" dirty="0"/>
              <a:t> a </a:t>
            </a:r>
            <a:r>
              <a:rPr lang="hr-HR" sz="2400" dirty="0" err="1"/>
              <a:t>quarter</a:t>
            </a:r>
            <a:r>
              <a:rPr lang="hr-HR" sz="2400" dirty="0"/>
              <a:t> to </a:t>
            </a:r>
            <a:r>
              <a:rPr lang="hr-HR" sz="2400" dirty="0" err="1"/>
              <a:t>six</a:t>
            </a:r>
            <a:r>
              <a:rPr lang="hr-HR" sz="2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6661" y="5668096"/>
            <a:ext cx="4167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err="1">
                <a:hlinkClick r:id="rId5"/>
              </a:rPr>
              <a:t>www.e-sfera.hr</a:t>
            </a:r>
            <a:r>
              <a:rPr lang="hr-HR" dirty="0">
                <a:hlinkClick r:id="rId5"/>
              </a:rPr>
              <a:t>/dodatni-digitalni-</a:t>
            </a:r>
            <a:r>
              <a:rPr lang="hr-HR" dirty="0" err="1">
                <a:hlinkClick r:id="rId5"/>
              </a:rPr>
              <a:t>sadrzaji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69bcdfc9</a:t>
            </a:r>
            <a:r>
              <a:rPr lang="hr-HR" dirty="0">
                <a:hlinkClick r:id="rId5"/>
              </a:rPr>
              <a:t>-0405-</a:t>
            </a:r>
            <a:r>
              <a:rPr lang="hr-HR" dirty="0" err="1">
                <a:hlinkClick r:id="rId5"/>
              </a:rPr>
              <a:t>48c9</a:t>
            </a:r>
            <a:r>
              <a:rPr lang="hr-HR" dirty="0">
                <a:hlinkClick r:id="rId5"/>
              </a:rPr>
              <a:t>-</a:t>
            </a:r>
            <a:r>
              <a:rPr lang="hr-HR" dirty="0" err="1">
                <a:hlinkClick r:id="rId5"/>
              </a:rPr>
              <a:t>b5e4-5cb8704f014c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assets</a:t>
            </a:r>
            <a:r>
              <a:rPr lang="hr-HR" dirty="0">
                <a:hlinkClick r:id="rId5"/>
              </a:rPr>
              <a:t>/audio/</a:t>
            </a:r>
            <a:r>
              <a:rPr lang="hr-HR" dirty="0" err="1">
                <a:hlinkClick r:id="rId5"/>
              </a:rPr>
              <a:t>23_time.mp3</a:t>
            </a:r>
            <a:endParaRPr lang="hr-HR" dirty="0"/>
          </a:p>
          <a:p>
            <a:endParaRPr lang="hr-HR" dirty="0"/>
          </a:p>
        </p:txBody>
      </p:sp>
      <p:pic>
        <p:nvPicPr>
          <p:cNvPr id="15" name="23_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4174" y="5658660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8147" y="701838"/>
            <a:ext cx="11315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check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. </a:t>
            </a:r>
            <a:endParaRPr lang="hr-HR" sz="2600" i="1" dirty="0"/>
          </a:p>
          <a:p>
            <a:endParaRPr lang="hr-HR" sz="2600" i="1" dirty="0"/>
          </a:p>
        </p:txBody>
      </p:sp>
    </p:spTree>
    <p:extLst>
      <p:ext uri="{BB962C8B-B14F-4D97-AF65-F5344CB8AC3E}">
        <p14:creationId xmlns:p14="http://schemas.microsoft.com/office/powerpoint/2010/main" val="27204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4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7" grpId="1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740" y="1649358"/>
            <a:ext cx="6805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starts</a:t>
            </a:r>
            <a:r>
              <a:rPr lang="hr-HR" sz="2600" dirty="0"/>
              <a:t> at 8 </a:t>
            </a:r>
            <a:r>
              <a:rPr lang="hr-HR" sz="2600" dirty="0" err="1">
                <a:solidFill>
                  <a:srgbClr val="FF0000"/>
                </a:solidFill>
              </a:rPr>
              <a:t>a.m</a:t>
            </a:r>
            <a:r>
              <a:rPr lang="hr-HR" sz="2600" dirty="0">
                <a:solidFill>
                  <a:srgbClr val="FF0000"/>
                </a:solidFill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I </a:t>
            </a:r>
            <a:r>
              <a:rPr lang="hr-HR" sz="2600" dirty="0" err="1"/>
              <a:t>have</a:t>
            </a:r>
            <a:r>
              <a:rPr lang="hr-HR" sz="2600" dirty="0"/>
              <a:t> </a:t>
            </a:r>
            <a:r>
              <a:rPr lang="hr-HR" sz="2600" dirty="0" err="1"/>
              <a:t>lunch</a:t>
            </a:r>
            <a:r>
              <a:rPr lang="hr-HR" sz="2600" dirty="0"/>
              <a:t> at 3 </a:t>
            </a:r>
            <a:r>
              <a:rPr lang="hr-HR" sz="2600" dirty="0" err="1">
                <a:solidFill>
                  <a:srgbClr val="00B0F0"/>
                </a:solidFill>
              </a:rPr>
              <a:t>p.m</a:t>
            </a:r>
            <a:r>
              <a:rPr lang="hr-HR" sz="26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7427" y="1799109"/>
            <a:ext cx="36887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Škola počinje u 8 </a:t>
            </a:r>
            <a:r>
              <a:rPr lang="hr-HR" sz="2600" dirty="0">
                <a:solidFill>
                  <a:srgbClr val="FF0000"/>
                </a:solidFill>
              </a:rPr>
              <a:t>ujutro.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7427" y="2411969"/>
            <a:ext cx="3493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Ručam u 3 </a:t>
            </a:r>
            <a:r>
              <a:rPr lang="hr-HR" sz="2600" dirty="0">
                <a:solidFill>
                  <a:srgbClr val="00B0F0"/>
                </a:solidFill>
              </a:rPr>
              <a:t>popodne.</a:t>
            </a:r>
            <a:endParaRPr lang="hr-HR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8676" y="3667363"/>
            <a:ext cx="9057606" cy="19389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/>
              <a:t>Izrazom </a:t>
            </a:r>
            <a:r>
              <a:rPr lang="hr-HR" sz="2400" b="1" dirty="0" err="1">
                <a:solidFill>
                  <a:srgbClr val="FF0000"/>
                </a:solidFill>
              </a:rPr>
              <a:t>a.m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  <a:r>
              <a:rPr lang="hr-HR" sz="2400" dirty="0"/>
              <a:t> označavamo </a:t>
            </a:r>
            <a:r>
              <a:rPr lang="hr-HR" sz="2400" dirty="0">
                <a:solidFill>
                  <a:srgbClr val="FF0000"/>
                </a:solidFill>
              </a:rPr>
              <a:t>jutarnje sate </a:t>
            </a:r>
            <a:r>
              <a:rPr lang="hr-HR" sz="2400" dirty="0"/>
              <a:t>(od ponoći do podneva),</a:t>
            </a:r>
          </a:p>
          <a:p>
            <a:endParaRPr lang="hr-HR" sz="2400" dirty="0"/>
          </a:p>
          <a:p>
            <a:r>
              <a:rPr lang="hr-HR" sz="2400" dirty="0"/>
              <a:t> a izrazom </a:t>
            </a:r>
            <a:r>
              <a:rPr lang="hr-HR" sz="2400" b="1" dirty="0" err="1">
                <a:solidFill>
                  <a:srgbClr val="00B0F0"/>
                </a:solidFill>
              </a:rPr>
              <a:t>p.m</a:t>
            </a:r>
            <a:r>
              <a:rPr lang="hr-HR" sz="2400" dirty="0">
                <a:solidFill>
                  <a:srgbClr val="00B0F0"/>
                </a:solidFill>
              </a:rPr>
              <a:t>.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B0F0"/>
                </a:solidFill>
              </a:rPr>
              <a:t>popodnevne/večernje sate </a:t>
            </a:r>
            <a:r>
              <a:rPr lang="hr-HR" sz="2400" dirty="0"/>
              <a:t>(od podneva do ponoći)</a:t>
            </a:r>
          </a:p>
          <a:p>
            <a:endParaRPr lang="hr-H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1053068"/>
            <a:ext cx="5657851" cy="489364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r-HR" sz="2600" dirty="0"/>
          </a:p>
          <a:p>
            <a:br>
              <a:rPr lang="hr-HR" sz="2600" i="1" dirty="0"/>
            </a:br>
            <a:br>
              <a:rPr lang="hr-HR" sz="2600" i="1" dirty="0"/>
            </a:br>
            <a:r>
              <a:rPr lang="hr-HR" sz="2600" b="1" dirty="0">
                <a:solidFill>
                  <a:srgbClr val="7030A0"/>
                </a:solidFill>
              </a:rPr>
              <a:t>half</a:t>
            </a:r>
            <a:r>
              <a:rPr lang="hr-HR" sz="2600" dirty="0">
                <a:solidFill>
                  <a:srgbClr val="7030A0"/>
                </a:solidFill>
              </a:rPr>
              <a:t> </a:t>
            </a:r>
            <a:r>
              <a:rPr lang="hr-HR" sz="2600" dirty="0"/>
              <a:t>= </a:t>
            </a:r>
          </a:p>
          <a:p>
            <a:endParaRPr lang="hr-HR" sz="2600" dirty="0"/>
          </a:p>
          <a:p>
            <a:r>
              <a:rPr lang="hr-HR" sz="2600" i="1" dirty="0"/>
              <a:t> 12.30 </a:t>
            </a:r>
            <a:r>
              <a:rPr lang="hr-HR" sz="2600" i="1" dirty="0">
                <a:sym typeface="Wingdings" panose="05000000000000000000" pitchFamily="2" charset="2"/>
              </a:rPr>
              <a:t> </a:t>
            </a:r>
            <a:r>
              <a:rPr lang="hr-HR" sz="2600" b="1" i="1" dirty="0" err="1">
                <a:sym typeface="Wingdings" panose="05000000000000000000" pitchFamily="2" charset="2"/>
              </a:rPr>
              <a:t>It’s</a:t>
            </a:r>
            <a:r>
              <a:rPr lang="hr-HR" sz="2600" b="1" i="1" dirty="0">
                <a:sym typeface="Wingdings" panose="05000000000000000000" pitchFamily="2" charset="2"/>
              </a:rPr>
              <a:t> </a:t>
            </a:r>
            <a:r>
              <a:rPr lang="hr-HR" sz="2600" b="1" i="1" dirty="0">
                <a:solidFill>
                  <a:srgbClr val="7030A0"/>
                </a:solidFill>
                <a:sym typeface="Wingdings" panose="05000000000000000000" pitchFamily="2" charset="2"/>
              </a:rPr>
              <a:t>half</a:t>
            </a:r>
            <a:r>
              <a:rPr lang="hr-HR" sz="2600" b="1" i="1" dirty="0">
                <a:sym typeface="Wingdings" panose="05000000000000000000" pitchFamily="2" charset="2"/>
              </a:rPr>
              <a:t> past </a:t>
            </a:r>
            <a:r>
              <a:rPr lang="hr-HR" sz="2600" b="1" i="1" dirty="0" err="1">
                <a:sym typeface="Wingdings" panose="05000000000000000000" pitchFamily="2" charset="2"/>
              </a:rPr>
              <a:t>twelve</a:t>
            </a:r>
            <a:r>
              <a:rPr lang="hr-HR" sz="2600" b="1" i="1" dirty="0">
                <a:sym typeface="Wingdings" panose="05000000000000000000" pitchFamily="2" charset="2"/>
              </a:rPr>
              <a:t>.</a:t>
            </a:r>
          </a:p>
          <a:p>
            <a:endParaRPr lang="hr-HR" sz="2600" i="1" dirty="0">
              <a:sym typeface="Wingdings" panose="05000000000000000000" pitchFamily="2" charset="2"/>
            </a:endParaRPr>
          </a:p>
          <a:p>
            <a:endParaRPr lang="hr-HR" sz="2600" i="1" dirty="0">
              <a:sym typeface="Wingdings" panose="05000000000000000000" pitchFamily="2" charset="2"/>
            </a:endParaRPr>
          </a:p>
          <a:p>
            <a:r>
              <a:rPr lang="hr-HR" sz="2600" b="1" dirty="0">
                <a:solidFill>
                  <a:srgbClr val="7030A0"/>
                </a:solidFill>
                <a:sym typeface="Wingdings" panose="05000000000000000000" pitchFamily="2" charset="2"/>
              </a:rPr>
              <a:t>a </a:t>
            </a:r>
            <a:r>
              <a:rPr lang="hr-HR" sz="2600" b="1" dirty="0" err="1">
                <a:solidFill>
                  <a:srgbClr val="7030A0"/>
                </a:solidFill>
                <a:sym typeface="Wingdings" panose="05000000000000000000" pitchFamily="2" charset="2"/>
              </a:rPr>
              <a:t>quarter</a:t>
            </a:r>
            <a:r>
              <a:rPr lang="hr-HR" sz="2600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hr-HR" sz="2600" i="1" dirty="0">
                <a:sym typeface="Wingdings" panose="05000000000000000000" pitchFamily="2" charset="2"/>
              </a:rPr>
              <a:t>=</a:t>
            </a:r>
          </a:p>
          <a:p>
            <a:endParaRPr lang="hr-HR" sz="2600" i="1" dirty="0">
              <a:sym typeface="Wingdings" panose="05000000000000000000" pitchFamily="2" charset="2"/>
            </a:endParaRPr>
          </a:p>
          <a:p>
            <a:r>
              <a:rPr lang="hr-HR" sz="2600" b="1" i="1" dirty="0">
                <a:sym typeface="Wingdings" panose="05000000000000000000" pitchFamily="2" charset="2"/>
              </a:rPr>
              <a:t>        </a:t>
            </a:r>
            <a:r>
              <a:rPr lang="hr-HR" sz="2600" b="1" i="1" dirty="0" err="1">
                <a:sym typeface="Wingdings" panose="05000000000000000000" pitchFamily="2" charset="2"/>
              </a:rPr>
              <a:t>It’s</a:t>
            </a:r>
            <a:r>
              <a:rPr lang="hr-HR" sz="2600" b="1" i="1" dirty="0">
                <a:sym typeface="Wingdings" panose="05000000000000000000" pitchFamily="2" charset="2"/>
              </a:rPr>
              <a:t> </a:t>
            </a:r>
            <a:r>
              <a:rPr lang="hr-HR" sz="2600" b="1" i="1" dirty="0">
                <a:solidFill>
                  <a:srgbClr val="7030A0"/>
                </a:solidFill>
                <a:sym typeface="Wingdings" panose="05000000000000000000" pitchFamily="2" charset="2"/>
              </a:rPr>
              <a:t>a </a:t>
            </a:r>
            <a:r>
              <a:rPr lang="hr-HR" sz="2600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quarter</a:t>
            </a:r>
            <a:r>
              <a:rPr lang="hr-HR" sz="2600" b="1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hr-HR" sz="2600" b="1" i="1" dirty="0">
                <a:sym typeface="Wingdings" panose="05000000000000000000" pitchFamily="2" charset="2"/>
              </a:rPr>
              <a:t>past </a:t>
            </a:r>
            <a:r>
              <a:rPr lang="hr-HR" sz="2600" b="1" i="1" dirty="0" err="1">
                <a:sym typeface="Wingdings" panose="05000000000000000000" pitchFamily="2" charset="2"/>
              </a:rPr>
              <a:t>eleven</a:t>
            </a:r>
            <a:r>
              <a:rPr lang="hr-HR" sz="2600" i="1" dirty="0">
                <a:sym typeface="Wingdings" panose="05000000000000000000" pitchFamily="2" charset="2"/>
              </a:rPr>
              <a:t>. 11.15</a:t>
            </a:r>
          </a:p>
          <a:p>
            <a:r>
              <a:rPr lang="hr-HR" sz="2600" i="1" dirty="0">
                <a:sym typeface="Wingdings" panose="05000000000000000000" pitchFamily="2" charset="2"/>
              </a:rPr>
              <a:t>       </a:t>
            </a:r>
            <a:r>
              <a:rPr lang="hr-HR" sz="2600" b="1" i="1" dirty="0" err="1">
                <a:sym typeface="Wingdings" panose="05000000000000000000" pitchFamily="2" charset="2"/>
              </a:rPr>
              <a:t>It’s</a:t>
            </a:r>
            <a:r>
              <a:rPr lang="hr-HR" sz="2600" b="1" i="1" dirty="0">
                <a:sym typeface="Wingdings" panose="05000000000000000000" pitchFamily="2" charset="2"/>
              </a:rPr>
              <a:t> </a:t>
            </a:r>
            <a:r>
              <a:rPr lang="hr-HR" sz="2600" b="1" i="1" dirty="0">
                <a:solidFill>
                  <a:srgbClr val="7030A0"/>
                </a:solidFill>
                <a:sym typeface="Wingdings" panose="05000000000000000000" pitchFamily="2" charset="2"/>
              </a:rPr>
              <a:t>a </a:t>
            </a:r>
            <a:r>
              <a:rPr lang="hr-HR" sz="2600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quarter</a:t>
            </a:r>
            <a:r>
              <a:rPr lang="hr-HR" sz="2600" b="1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hr-HR" sz="2600" b="1" i="1" dirty="0">
                <a:sym typeface="Wingdings" panose="05000000000000000000" pitchFamily="2" charset="2"/>
              </a:rPr>
              <a:t>to </a:t>
            </a:r>
            <a:r>
              <a:rPr lang="hr-HR" sz="2600" b="1" i="1" dirty="0" err="1">
                <a:sym typeface="Wingdings" panose="05000000000000000000" pitchFamily="2" charset="2"/>
              </a:rPr>
              <a:t>five</a:t>
            </a:r>
            <a:r>
              <a:rPr lang="hr-HR" sz="2600" b="1" i="1" dirty="0">
                <a:sym typeface="Wingdings" panose="05000000000000000000" pitchFamily="2" charset="2"/>
              </a:rPr>
              <a:t>. </a:t>
            </a:r>
            <a:r>
              <a:rPr lang="hr-HR" sz="2600" i="1" dirty="0">
                <a:sym typeface="Wingdings" panose="05000000000000000000" pitchFamily="2" charset="2"/>
              </a:rPr>
              <a:t> 4.45</a:t>
            </a:r>
            <a:endParaRPr lang="hr-HR" sz="2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376" y="683736"/>
            <a:ext cx="5514975" cy="52629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r-HR" sz="2600" i="1" dirty="0"/>
          </a:p>
          <a:p>
            <a:endParaRPr lang="hr-HR" sz="2600" i="1" dirty="0"/>
          </a:p>
          <a:p>
            <a:endParaRPr lang="hr-HR" sz="2600" i="1" dirty="0"/>
          </a:p>
          <a:p>
            <a:r>
              <a:rPr lang="hr-HR" sz="2600" dirty="0" err="1">
                <a:solidFill>
                  <a:srgbClr val="FF0000"/>
                </a:solidFill>
              </a:rPr>
              <a:t>in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morning</a:t>
            </a:r>
            <a:r>
              <a:rPr lang="hr-HR" sz="2600" dirty="0"/>
              <a:t> = </a:t>
            </a:r>
          </a:p>
          <a:p>
            <a:r>
              <a:rPr lang="hr-HR" sz="2600" dirty="0" err="1">
                <a:solidFill>
                  <a:srgbClr val="FF0000"/>
                </a:solidFill>
              </a:rPr>
              <a:t>in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afternoon</a:t>
            </a:r>
            <a:r>
              <a:rPr lang="hr-HR" sz="2600" dirty="0"/>
              <a:t> =</a:t>
            </a:r>
          </a:p>
          <a:p>
            <a:r>
              <a:rPr lang="hr-HR" sz="2600" dirty="0" err="1">
                <a:solidFill>
                  <a:srgbClr val="FF0000"/>
                </a:solidFill>
              </a:rPr>
              <a:t>in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evening</a:t>
            </a:r>
            <a:r>
              <a:rPr lang="hr-HR" sz="2600" dirty="0"/>
              <a:t> =</a:t>
            </a:r>
          </a:p>
          <a:p>
            <a:endParaRPr lang="hr-HR" sz="2600" dirty="0"/>
          </a:p>
          <a:p>
            <a:r>
              <a:rPr lang="hr-HR" sz="2600" dirty="0">
                <a:solidFill>
                  <a:srgbClr val="7030A0"/>
                </a:solidFill>
              </a:rPr>
              <a:t>at</a:t>
            </a:r>
            <a:r>
              <a:rPr lang="hr-HR" sz="2600" dirty="0"/>
              <a:t> </a:t>
            </a:r>
            <a:r>
              <a:rPr lang="hr-HR" sz="2600" dirty="0" err="1"/>
              <a:t>night</a:t>
            </a:r>
            <a:r>
              <a:rPr lang="hr-HR" sz="2600" dirty="0"/>
              <a:t> = </a:t>
            </a:r>
          </a:p>
          <a:p>
            <a:r>
              <a:rPr lang="hr-HR" sz="2600" dirty="0">
                <a:solidFill>
                  <a:srgbClr val="7030A0"/>
                </a:solidFill>
              </a:rPr>
              <a:t>at</a:t>
            </a:r>
            <a:r>
              <a:rPr lang="hr-HR" sz="2600" dirty="0"/>
              <a:t> </a:t>
            </a:r>
            <a:r>
              <a:rPr lang="hr-HR" sz="2600" dirty="0" err="1"/>
              <a:t>midnight</a:t>
            </a:r>
            <a:r>
              <a:rPr lang="hr-HR" sz="2600" dirty="0"/>
              <a:t> =</a:t>
            </a:r>
          </a:p>
          <a:p>
            <a:endParaRPr lang="hr-HR" sz="2600" dirty="0"/>
          </a:p>
          <a:p>
            <a:r>
              <a:rPr lang="hr-HR" sz="2600" dirty="0">
                <a:solidFill>
                  <a:srgbClr val="7030A0"/>
                </a:solidFill>
              </a:rPr>
              <a:t>at</a:t>
            </a:r>
            <a:r>
              <a:rPr lang="hr-HR" sz="2600" dirty="0"/>
              <a:t> </a:t>
            </a:r>
            <a:r>
              <a:rPr lang="hr-HR" sz="2600" dirty="0" err="1"/>
              <a:t>seven</a:t>
            </a:r>
            <a:r>
              <a:rPr lang="hr-HR" sz="2600" dirty="0"/>
              <a:t> </a:t>
            </a:r>
            <a:r>
              <a:rPr lang="hr-HR" sz="2600" dirty="0" err="1"/>
              <a:t>o’clock</a:t>
            </a:r>
            <a:r>
              <a:rPr lang="hr-HR" sz="2600" dirty="0"/>
              <a:t>. =</a:t>
            </a:r>
          </a:p>
          <a:p>
            <a:r>
              <a:rPr lang="hr-HR" sz="2600" dirty="0">
                <a:solidFill>
                  <a:srgbClr val="7030A0"/>
                </a:solidFill>
              </a:rPr>
              <a:t>at</a:t>
            </a:r>
            <a:r>
              <a:rPr lang="hr-HR" sz="2600" dirty="0"/>
              <a:t> half past </a:t>
            </a:r>
            <a:r>
              <a:rPr lang="hr-HR" sz="2600" dirty="0" err="1"/>
              <a:t>nine</a:t>
            </a:r>
            <a:r>
              <a:rPr lang="hr-HR" sz="2600" dirty="0"/>
              <a:t>. =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29664" y="1856020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ujutro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5402" y="2227493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popodne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8228" y="2684283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navečer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7653" y="3438789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noću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0566" y="3823056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 ponoć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1139" y="4577562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 7 sati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01139" y="4988154"/>
            <a:ext cx="2843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 9.30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8702" y="2227492"/>
            <a:ext cx="16927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/>
              <a:t>30 </a:t>
            </a:r>
            <a:r>
              <a:rPr lang="hr-HR" sz="2600" dirty="0" err="1"/>
              <a:t>minutes</a:t>
            </a:r>
            <a:endParaRPr lang="hr-HR" sz="2600" dirty="0"/>
          </a:p>
        </p:txBody>
      </p:sp>
      <p:sp>
        <p:nvSpPr>
          <p:cNvPr id="3" name="Rectangle 2"/>
          <p:cNvSpPr/>
          <p:nvPr/>
        </p:nvSpPr>
        <p:spPr>
          <a:xfrm>
            <a:off x="2007182" y="4244396"/>
            <a:ext cx="16927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sym typeface="Wingdings" panose="05000000000000000000" pitchFamily="2" charset="2"/>
              </a:rPr>
              <a:t>15 </a:t>
            </a:r>
            <a:r>
              <a:rPr lang="hr-HR" sz="2600" dirty="0" err="1">
                <a:sym typeface="Wingdings" panose="05000000000000000000" pitchFamily="2" charset="2"/>
              </a:rPr>
              <a:t>minutes</a:t>
            </a:r>
            <a:endParaRPr lang="hr-HR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07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1116</Words>
  <Application>Microsoft Office PowerPoint</Application>
  <PresentationFormat>Widescreen</PresentationFormat>
  <Paragraphs>250</Paragraphs>
  <Slides>31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207</cp:revision>
  <dcterms:created xsi:type="dcterms:W3CDTF">2020-09-19T11:02:00Z</dcterms:created>
  <dcterms:modified xsi:type="dcterms:W3CDTF">2022-09-14T10:00:06Z</dcterms:modified>
</cp:coreProperties>
</file>